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40"/>
  </p:notesMasterIdLst>
  <p:handoutMasterIdLst>
    <p:handoutMasterId r:id="rId41"/>
  </p:handoutMasterIdLst>
  <p:sldIdLst>
    <p:sldId id="399" r:id="rId2"/>
    <p:sldId id="275" r:id="rId3"/>
    <p:sldId id="394" r:id="rId4"/>
    <p:sldId id="352" r:id="rId5"/>
    <p:sldId id="332" r:id="rId6"/>
    <p:sldId id="380" r:id="rId7"/>
    <p:sldId id="307" r:id="rId8"/>
    <p:sldId id="368" r:id="rId9"/>
    <p:sldId id="371" r:id="rId10"/>
    <p:sldId id="400" r:id="rId11"/>
    <p:sldId id="301" r:id="rId12"/>
    <p:sldId id="382" r:id="rId13"/>
    <p:sldId id="383" r:id="rId14"/>
    <p:sldId id="356" r:id="rId15"/>
    <p:sldId id="319" r:id="rId16"/>
    <p:sldId id="372" r:id="rId17"/>
    <p:sldId id="373" r:id="rId18"/>
    <p:sldId id="320" r:id="rId19"/>
    <p:sldId id="374" r:id="rId20"/>
    <p:sldId id="375" r:id="rId21"/>
    <p:sldId id="321" r:id="rId22"/>
    <p:sldId id="376" r:id="rId23"/>
    <p:sldId id="322" r:id="rId24"/>
    <p:sldId id="377" r:id="rId25"/>
    <p:sldId id="405" r:id="rId26"/>
    <p:sldId id="384" r:id="rId27"/>
    <p:sldId id="406" r:id="rId28"/>
    <p:sldId id="388" r:id="rId29"/>
    <p:sldId id="389" r:id="rId30"/>
    <p:sldId id="390" r:id="rId31"/>
    <p:sldId id="357" r:id="rId32"/>
    <p:sldId id="378" r:id="rId33"/>
    <p:sldId id="263" r:id="rId34"/>
    <p:sldId id="268" r:id="rId35"/>
    <p:sldId id="265" r:id="rId36"/>
    <p:sldId id="379" r:id="rId37"/>
    <p:sldId id="305" r:id="rId38"/>
    <p:sldId id="404" r:id="rId39"/>
  </p:sldIdLst>
  <p:sldSz cx="9906000" cy="6858000" type="A4"/>
  <p:notesSz cx="6856413" cy="97504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005200"/>
    <a:srgbClr val="FF3300"/>
    <a:srgbClr val="0066FF"/>
    <a:srgbClr val="002200"/>
    <a:srgbClr val="2B5600"/>
    <a:srgbClr val="005E00"/>
    <a:srgbClr val="0099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5" autoAdjust="0"/>
    <p:restoredTop sz="90855" autoAdjust="0"/>
  </p:normalViewPr>
  <p:slideViewPr>
    <p:cSldViewPr>
      <p:cViewPr varScale="1">
        <p:scale>
          <a:sx n="104" d="100"/>
          <a:sy n="104" d="100"/>
        </p:scale>
        <p:origin x="1794" y="10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0213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3063"/>
            <a:ext cx="2970213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263063"/>
            <a:ext cx="2970213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CC8FDC1-C465-43F1-974E-08A5617C74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9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3025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97B8B47-F244-4B3D-9596-79F4A2636C0C}" type="datetimeFigureOut">
              <a:rPr lang="en-US"/>
              <a:pPr>
                <a:defRPr/>
              </a:pPr>
              <a:t>11/25/2019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731838"/>
            <a:ext cx="5278437" cy="36560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630738"/>
            <a:ext cx="5484813" cy="438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1475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3025" y="9261475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A023BA6-784B-428C-BDA7-46C34834EA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385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363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023BA6-784B-428C-BDA7-46C34834EA3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023BA6-784B-428C-BDA7-46C34834EA3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03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5325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AA61BA-6EFB-4150-9DEC-FEDAF3FC14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37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12F4D-71F1-4499-A8C8-A028B9B2473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8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4BC8F7-4786-4B8F-A907-A7040B0CC43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00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609600"/>
            <a:ext cx="84201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742950" y="1981200"/>
            <a:ext cx="8420100" cy="4114800"/>
          </a:xfrm>
        </p:spPr>
        <p:txBody>
          <a:bodyPr/>
          <a:lstStyle/>
          <a:p>
            <a:pPr lvl="0"/>
            <a:endParaRPr lang="en-IN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5AB92-6874-415B-B7CB-BFFDB6E92D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99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DF279A-EC47-417F-865D-2BC5F5B5D18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41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7A973C-3CA5-438C-AD48-D4770C3E9C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05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E973B3-8516-4641-A52A-E832F1CC60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27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263E01-8B15-4F97-A3E8-9248857C304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12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5FE6C3-A2C0-4220-ABBC-4845221F7B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33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F5D1EB-2A1A-444A-BE6F-39C550C6A90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30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370174-0678-43A5-81EC-0BC8ECDC003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7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6B41F0-6B56-4095-BAF1-E8FCB4ECB2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03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31E20D8-EC1A-44A1-AB29-93C9A6313C3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206375" y="171450"/>
            <a:ext cx="9451975" cy="6399213"/>
          </a:xfrm>
          <a:prstGeom prst="rect">
            <a:avLst/>
          </a:prstGeom>
          <a:noFill/>
          <a:ln w="57150">
            <a:solidFill>
              <a:srgbClr val="005E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53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en.wikipedia.org/wiki/Image:Transformer_01.jpg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Elab\Desktop\Transformer\84513trimmed-000-Mutual_Inductance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8" descr="Sukh Ram cutout"/>
          <p:cNvPicPr>
            <a:picLocks noChangeAspect="1" noChangeArrowheads="1"/>
          </p:cNvPicPr>
          <p:nvPr/>
        </p:nvPicPr>
        <p:blipFill>
          <a:blip r:embed="rId3">
            <a:lum bright="18000" contras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5"/>
          <a:stretch>
            <a:fillRect/>
          </a:stretch>
        </p:blipFill>
        <p:spPr bwMode="auto">
          <a:xfrm>
            <a:off x="4811714" y="1423989"/>
            <a:ext cx="2282825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9" descr="Ris Balbir cutout"/>
          <p:cNvPicPr>
            <a:picLocks noChangeAspect="1" noChangeArrowheads="1"/>
          </p:cNvPicPr>
          <p:nvPr/>
        </p:nvPicPr>
        <p:blipFill>
          <a:blip r:embed="rId4">
            <a:lum bright="36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8"/>
          <a:stretch>
            <a:fillRect/>
          </a:stretch>
        </p:blipFill>
        <p:spPr bwMode="auto">
          <a:xfrm>
            <a:off x="2819401" y="1430338"/>
            <a:ext cx="2454275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SOTT cop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4" y="1111250"/>
            <a:ext cx="4003675" cy="3976688"/>
          </a:xfrm>
          <a:prstGeom prst="rect">
            <a:avLst/>
          </a:prstGeom>
          <a:noFill/>
          <a:ln>
            <a:noFill/>
          </a:ln>
          <a:effectLst>
            <a:outerShdw dist="64758" dir="4721404" algn="ctr" rotWithShape="0">
              <a:srgbClr val="FF0000">
                <a:alpha val="5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0" descr="Pencil Sketch Tank cop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4167189"/>
            <a:ext cx="21288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685800" y="0"/>
            <a:ext cx="8534400" cy="9906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81" name="TextBox 8"/>
          <p:cNvSpPr txBox="1">
            <a:spLocks noChangeArrowheads="1"/>
          </p:cNvSpPr>
          <p:nvPr/>
        </p:nvSpPr>
        <p:spPr bwMode="auto">
          <a:xfrm>
            <a:off x="1143000" y="152401"/>
            <a:ext cx="7543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u="sng">
                <a:latin typeface="Arial" panose="020B0604020202020204" pitchFamily="34" charset="0"/>
                <a:cs typeface="Arial" panose="020B0604020202020204" pitchFamily="34" charset="0"/>
              </a:rPr>
              <a:t>SCHOOL OF TECH TRG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905000" y="5867400"/>
            <a:ext cx="6172200" cy="838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085" name="TextBox 10"/>
          <p:cNvSpPr txBox="1">
            <a:spLocks noChangeArrowheads="1"/>
          </p:cNvSpPr>
          <p:nvPr/>
        </p:nvSpPr>
        <p:spPr bwMode="auto">
          <a:xfrm>
            <a:off x="2133600" y="6019800"/>
            <a:ext cx="5867400" cy="58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ELECTRONICS WING</a:t>
            </a:r>
          </a:p>
        </p:txBody>
      </p:sp>
    </p:spTree>
    <p:extLst>
      <p:ext uri="{BB962C8B-B14F-4D97-AF65-F5344CB8AC3E}">
        <p14:creationId xmlns:p14="http://schemas.microsoft.com/office/powerpoint/2010/main" val="38601256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JEGANATH-PC\Desktop\transforrmer\screenshot\Screenshot_2016-01-05-00-58-4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6146" name="TextBox 3"/>
          <p:cNvSpPr txBox="1">
            <a:spLocks noChangeArrowheads="1"/>
          </p:cNvSpPr>
          <p:nvPr/>
        </p:nvSpPr>
        <p:spPr bwMode="auto">
          <a:xfrm>
            <a:off x="-49530" y="2612262"/>
            <a:ext cx="10005060" cy="769441"/>
          </a:xfrm>
          <a:prstGeom prst="rect">
            <a:avLst/>
          </a:prstGeom>
          <a:solidFill>
            <a:schemeClr val="tx1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4400" b="1" u="sng" dirty="0">
                <a:solidFill>
                  <a:srgbClr val="FFFF00"/>
                </a:solidFill>
                <a:latin typeface="Arial" charset="0"/>
                <a:cs typeface="Arial" charset="0"/>
              </a:rPr>
              <a:t>PART  II- CONSTRUCTION</a:t>
            </a:r>
            <a:endParaRPr lang="en-IN" sz="4400" b="1" u="sng" dirty="0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479672"/>
      </p:ext>
    </p:extLst>
  </p:cSld>
  <p:clrMapOvr>
    <a:masterClrMapping/>
  </p:clrMapOvr>
  <p:transition>
    <p:dissolve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5556250" y="2247900"/>
            <a:ext cx="409575" cy="2406650"/>
            <a:chOff x="690" y="2060"/>
            <a:chExt cx="222" cy="2344"/>
          </a:xfrm>
        </p:grpSpPr>
        <p:grpSp>
          <p:nvGrpSpPr>
            <p:cNvPr id="7218" name="Group 3"/>
            <p:cNvGrpSpPr>
              <a:grpSpLocks/>
            </p:cNvGrpSpPr>
            <p:nvPr/>
          </p:nvGrpSpPr>
          <p:grpSpPr bwMode="auto">
            <a:xfrm>
              <a:off x="706" y="2060"/>
              <a:ext cx="206" cy="1234"/>
              <a:chOff x="706" y="2060"/>
              <a:chExt cx="206" cy="1234"/>
            </a:xfrm>
          </p:grpSpPr>
          <p:grpSp>
            <p:nvGrpSpPr>
              <p:cNvPr id="7226" name="Group 4"/>
              <p:cNvGrpSpPr>
                <a:grpSpLocks/>
              </p:cNvGrpSpPr>
              <p:nvPr/>
            </p:nvGrpSpPr>
            <p:grpSpPr bwMode="auto">
              <a:xfrm>
                <a:off x="714" y="2060"/>
                <a:ext cx="198" cy="676"/>
                <a:chOff x="516" y="1096"/>
                <a:chExt cx="595" cy="2604"/>
              </a:xfrm>
            </p:grpSpPr>
            <p:sp>
              <p:nvSpPr>
                <p:cNvPr id="7230" name="Arc 5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7231" name="Arc 6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227" name="Group 7"/>
              <p:cNvGrpSpPr>
                <a:grpSpLocks/>
              </p:cNvGrpSpPr>
              <p:nvPr/>
            </p:nvGrpSpPr>
            <p:grpSpPr bwMode="auto">
              <a:xfrm>
                <a:off x="706" y="2618"/>
                <a:ext cx="198" cy="676"/>
                <a:chOff x="516" y="1096"/>
                <a:chExt cx="595" cy="2604"/>
              </a:xfrm>
            </p:grpSpPr>
            <p:sp>
              <p:nvSpPr>
                <p:cNvPr id="7228" name="Arc 8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7229" name="Arc 9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7219" name="Group 10"/>
            <p:cNvGrpSpPr>
              <a:grpSpLocks/>
            </p:cNvGrpSpPr>
            <p:nvPr/>
          </p:nvGrpSpPr>
          <p:grpSpPr bwMode="auto">
            <a:xfrm>
              <a:off x="690" y="3170"/>
              <a:ext cx="206" cy="1234"/>
              <a:chOff x="706" y="2060"/>
              <a:chExt cx="206" cy="1234"/>
            </a:xfrm>
          </p:grpSpPr>
          <p:grpSp>
            <p:nvGrpSpPr>
              <p:cNvPr id="7220" name="Group 11"/>
              <p:cNvGrpSpPr>
                <a:grpSpLocks/>
              </p:cNvGrpSpPr>
              <p:nvPr/>
            </p:nvGrpSpPr>
            <p:grpSpPr bwMode="auto">
              <a:xfrm>
                <a:off x="714" y="2060"/>
                <a:ext cx="198" cy="676"/>
                <a:chOff x="516" y="1096"/>
                <a:chExt cx="595" cy="2604"/>
              </a:xfrm>
            </p:grpSpPr>
            <p:sp>
              <p:nvSpPr>
                <p:cNvPr id="7224" name="Arc 12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7225" name="Arc 13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221" name="Group 14"/>
              <p:cNvGrpSpPr>
                <a:grpSpLocks/>
              </p:cNvGrpSpPr>
              <p:nvPr/>
            </p:nvGrpSpPr>
            <p:grpSpPr bwMode="auto">
              <a:xfrm>
                <a:off x="706" y="2618"/>
                <a:ext cx="198" cy="676"/>
                <a:chOff x="516" y="1096"/>
                <a:chExt cx="595" cy="2604"/>
              </a:xfrm>
            </p:grpSpPr>
            <p:sp>
              <p:nvSpPr>
                <p:cNvPr id="7222" name="Arc 15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7223" name="Arc 16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</p:grpSp>
      <p:sp>
        <p:nvSpPr>
          <p:cNvPr id="7171" name="Line 17"/>
          <p:cNvSpPr>
            <a:spLocks noChangeShapeType="1"/>
          </p:cNvSpPr>
          <p:nvPr/>
        </p:nvSpPr>
        <p:spPr bwMode="auto">
          <a:xfrm>
            <a:off x="5888038" y="4592638"/>
            <a:ext cx="3192462" cy="0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2" name="Line 18"/>
          <p:cNvSpPr>
            <a:spLocks noChangeShapeType="1"/>
          </p:cNvSpPr>
          <p:nvPr/>
        </p:nvSpPr>
        <p:spPr bwMode="auto">
          <a:xfrm>
            <a:off x="5970588" y="2305050"/>
            <a:ext cx="3114675" cy="0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3" name="Text Box 19"/>
          <p:cNvSpPr txBox="1">
            <a:spLocks noChangeArrowheads="1"/>
          </p:cNvSpPr>
          <p:nvPr/>
        </p:nvSpPr>
        <p:spPr bwMode="auto">
          <a:xfrm>
            <a:off x="5902325" y="3271838"/>
            <a:ext cx="438150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 Black" pitchFamily="34" charset="0"/>
              </a:rPr>
              <a:t>S</a:t>
            </a:r>
          </a:p>
        </p:txBody>
      </p:sp>
      <p:grpSp>
        <p:nvGrpSpPr>
          <p:cNvPr id="7174" name="Group 20"/>
          <p:cNvGrpSpPr>
            <a:grpSpLocks/>
          </p:cNvGrpSpPr>
          <p:nvPr/>
        </p:nvGrpSpPr>
        <p:grpSpPr bwMode="auto">
          <a:xfrm flipH="1">
            <a:off x="4184650" y="2227263"/>
            <a:ext cx="407988" cy="2425700"/>
            <a:chOff x="690" y="2060"/>
            <a:chExt cx="222" cy="2344"/>
          </a:xfrm>
        </p:grpSpPr>
        <p:grpSp>
          <p:nvGrpSpPr>
            <p:cNvPr id="7204" name="Group 21"/>
            <p:cNvGrpSpPr>
              <a:grpSpLocks/>
            </p:cNvGrpSpPr>
            <p:nvPr/>
          </p:nvGrpSpPr>
          <p:grpSpPr bwMode="auto">
            <a:xfrm>
              <a:off x="706" y="2060"/>
              <a:ext cx="206" cy="1234"/>
              <a:chOff x="706" y="2060"/>
              <a:chExt cx="206" cy="1234"/>
            </a:xfrm>
          </p:grpSpPr>
          <p:grpSp>
            <p:nvGrpSpPr>
              <p:cNvPr id="7212" name="Group 22"/>
              <p:cNvGrpSpPr>
                <a:grpSpLocks/>
              </p:cNvGrpSpPr>
              <p:nvPr/>
            </p:nvGrpSpPr>
            <p:grpSpPr bwMode="auto">
              <a:xfrm>
                <a:off x="714" y="2060"/>
                <a:ext cx="198" cy="676"/>
                <a:chOff x="516" y="1096"/>
                <a:chExt cx="595" cy="2604"/>
              </a:xfrm>
            </p:grpSpPr>
            <p:sp>
              <p:nvSpPr>
                <p:cNvPr id="7216" name="Arc 23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7217" name="Arc 24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213" name="Group 25"/>
              <p:cNvGrpSpPr>
                <a:grpSpLocks/>
              </p:cNvGrpSpPr>
              <p:nvPr/>
            </p:nvGrpSpPr>
            <p:grpSpPr bwMode="auto">
              <a:xfrm>
                <a:off x="706" y="2618"/>
                <a:ext cx="198" cy="676"/>
                <a:chOff x="516" y="1096"/>
                <a:chExt cx="595" cy="2604"/>
              </a:xfrm>
            </p:grpSpPr>
            <p:sp>
              <p:nvSpPr>
                <p:cNvPr id="7214" name="Arc 26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7215" name="Arc 27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7205" name="Group 28"/>
            <p:cNvGrpSpPr>
              <a:grpSpLocks/>
            </p:cNvGrpSpPr>
            <p:nvPr/>
          </p:nvGrpSpPr>
          <p:grpSpPr bwMode="auto">
            <a:xfrm>
              <a:off x="690" y="3170"/>
              <a:ext cx="206" cy="1234"/>
              <a:chOff x="706" y="2060"/>
              <a:chExt cx="206" cy="1234"/>
            </a:xfrm>
          </p:grpSpPr>
          <p:grpSp>
            <p:nvGrpSpPr>
              <p:cNvPr id="7206" name="Group 29"/>
              <p:cNvGrpSpPr>
                <a:grpSpLocks/>
              </p:cNvGrpSpPr>
              <p:nvPr/>
            </p:nvGrpSpPr>
            <p:grpSpPr bwMode="auto">
              <a:xfrm>
                <a:off x="714" y="2060"/>
                <a:ext cx="198" cy="676"/>
                <a:chOff x="516" y="1096"/>
                <a:chExt cx="595" cy="2604"/>
              </a:xfrm>
            </p:grpSpPr>
            <p:sp>
              <p:nvSpPr>
                <p:cNvPr id="7210" name="Arc 30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7211" name="Arc 31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207" name="Group 32"/>
              <p:cNvGrpSpPr>
                <a:grpSpLocks/>
              </p:cNvGrpSpPr>
              <p:nvPr/>
            </p:nvGrpSpPr>
            <p:grpSpPr bwMode="auto">
              <a:xfrm>
                <a:off x="706" y="2618"/>
                <a:ext cx="198" cy="676"/>
                <a:chOff x="516" y="1096"/>
                <a:chExt cx="595" cy="2604"/>
              </a:xfrm>
            </p:grpSpPr>
            <p:sp>
              <p:nvSpPr>
                <p:cNvPr id="7208" name="Arc 33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7209" name="Arc 34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3810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</p:grpSp>
      <p:sp>
        <p:nvSpPr>
          <p:cNvPr id="7175" name="Line 35"/>
          <p:cNvSpPr>
            <a:spLocks noChangeShapeType="1"/>
          </p:cNvSpPr>
          <p:nvPr/>
        </p:nvSpPr>
        <p:spPr bwMode="auto">
          <a:xfrm flipH="1">
            <a:off x="1089025" y="4591050"/>
            <a:ext cx="3176588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6" name="Line 36"/>
          <p:cNvSpPr>
            <a:spLocks noChangeShapeType="1"/>
          </p:cNvSpPr>
          <p:nvPr/>
        </p:nvSpPr>
        <p:spPr bwMode="auto">
          <a:xfrm flipH="1">
            <a:off x="1081088" y="2284413"/>
            <a:ext cx="310197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7" name="Line 37"/>
          <p:cNvSpPr>
            <a:spLocks noChangeShapeType="1"/>
          </p:cNvSpPr>
          <p:nvPr/>
        </p:nvSpPr>
        <p:spPr bwMode="auto">
          <a:xfrm flipH="1">
            <a:off x="1093788" y="2292350"/>
            <a:ext cx="0" cy="2284413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8" name="Text Box 38"/>
          <p:cNvSpPr txBox="1">
            <a:spLocks noChangeArrowheads="1"/>
          </p:cNvSpPr>
          <p:nvPr/>
        </p:nvSpPr>
        <p:spPr bwMode="auto">
          <a:xfrm flipH="1">
            <a:off x="3636963" y="3303588"/>
            <a:ext cx="439737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 Black" pitchFamily="34" charset="0"/>
              </a:rPr>
              <a:t>P</a:t>
            </a:r>
          </a:p>
        </p:txBody>
      </p:sp>
      <p:sp>
        <p:nvSpPr>
          <p:cNvPr id="7179" name="Oval 40"/>
          <p:cNvSpPr>
            <a:spLocks noChangeArrowheads="1"/>
          </p:cNvSpPr>
          <p:nvPr/>
        </p:nvSpPr>
        <p:spPr bwMode="auto">
          <a:xfrm rot="16200000" flipH="1">
            <a:off x="743744" y="3267869"/>
            <a:ext cx="685800" cy="741362"/>
          </a:xfrm>
          <a:prstGeom prst="ellipse">
            <a:avLst/>
          </a:prstGeom>
          <a:solidFill>
            <a:srgbClr val="FFFFFF"/>
          </a:solidFill>
          <a:ln w="381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7180" name="Line 42"/>
          <p:cNvSpPr>
            <a:spLocks noChangeShapeType="1"/>
          </p:cNvSpPr>
          <p:nvPr/>
        </p:nvSpPr>
        <p:spPr bwMode="auto">
          <a:xfrm flipH="1">
            <a:off x="5030788" y="2527300"/>
            <a:ext cx="4762" cy="2005013"/>
          </a:xfrm>
          <a:prstGeom prst="line">
            <a:avLst/>
          </a:prstGeom>
          <a:noFill/>
          <a:ln w="38100">
            <a:solidFill>
              <a:srgbClr val="007A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7181" name="Group 43"/>
          <p:cNvGrpSpPr>
            <a:grpSpLocks/>
          </p:cNvGrpSpPr>
          <p:nvPr/>
        </p:nvGrpSpPr>
        <p:grpSpPr bwMode="auto">
          <a:xfrm>
            <a:off x="9040813" y="2305050"/>
            <a:ext cx="266700" cy="2287588"/>
            <a:chOff x="4847" y="1329"/>
            <a:chExt cx="144" cy="1148"/>
          </a:xfrm>
        </p:grpSpPr>
        <p:sp>
          <p:nvSpPr>
            <p:cNvPr id="7192" name="Line 44"/>
            <p:cNvSpPr>
              <a:spLocks noChangeShapeType="1"/>
            </p:cNvSpPr>
            <p:nvPr/>
          </p:nvSpPr>
          <p:spPr bwMode="auto">
            <a:xfrm>
              <a:off x="4851" y="2163"/>
              <a:ext cx="0" cy="314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93" name="Line 45"/>
            <p:cNvSpPr>
              <a:spLocks noChangeShapeType="1"/>
            </p:cNvSpPr>
            <p:nvPr/>
          </p:nvSpPr>
          <p:spPr bwMode="auto">
            <a:xfrm>
              <a:off x="4854" y="1329"/>
              <a:ext cx="0" cy="314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194" name="Group 46"/>
            <p:cNvGrpSpPr>
              <a:grpSpLocks/>
            </p:cNvGrpSpPr>
            <p:nvPr/>
          </p:nvGrpSpPr>
          <p:grpSpPr bwMode="auto">
            <a:xfrm>
              <a:off x="4847" y="1630"/>
              <a:ext cx="144" cy="541"/>
              <a:chOff x="5172" y="1904"/>
              <a:chExt cx="144" cy="496"/>
            </a:xfrm>
          </p:grpSpPr>
          <p:grpSp>
            <p:nvGrpSpPr>
              <p:cNvPr id="7195" name="Group 47"/>
              <p:cNvGrpSpPr>
                <a:grpSpLocks/>
              </p:cNvGrpSpPr>
              <p:nvPr/>
            </p:nvGrpSpPr>
            <p:grpSpPr bwMode="auto">
              <a:xfrm>
                <a:off x="5208" y="1950"/>
                <a:ext cx="104" cy="332"/>
                <a:chOff x="4800" y="2880"/>
                <a:chExt cx="200" cy="458"/>
              </a:xfrm>
            </p:grpSpPr>
            <p:sp>
              <p:nvSpPr>
                <p:cNvPr id="7199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4800" y="2880"/>
                  <a:ext cx="192" cy="96"/>
                </a:xfrm>
                <a:prstGeom prst="line">
                  <a:avLst/>
                </a:prstGeom>
                <a:noFill/>
                <a:ln w="3810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0" name="Line 49"/>
                <p:cNvSpPr>
                  <a:spLocks noChangeShapeType="1"/>
                </p:cNvSpPr>
                <p:nvPr/>
              </p:nvSpPr>
              <p:spPr bwMode="auto">
                <a:xfrm>
                  <a:off x="4808" y="2972"/>
                  <a:ext cx="192" cy="96"/>
                </a:xfrm>
                <a:prstGeom prst="line">
                  <a:avLst/>
                </a:prstGeom>
                <a:noFill/>
                <a:ln w="3810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1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4802" y="3062"/>
                  <a:ext cx="192" cy="96"/>
                </a:xfrm>
                <a:prstGeom prst="line">
                  <a:avLst/>
                </a:prstGeom>
                <a:noFill/>
                <a:ln w="3810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2" name="Line 51"/>
                <p:cNvSpPr>
                  <a:spLocks noChangeShapeType="1"/>
                </p:cNvSpPr>
                <p:nvPr/>
              </p:nvSpPr>
              <p:spPr bwMode="auto">
                <a:xfrm>
                  <a:off x="4806" y="3152"/>
                  <a:ext cx="192" cy="96"/>
                </a:xfrm>
                <a:prstGeom prst="line">
                  <a:avLst/>
                </a:prstGeom>
                <a:noFill/>
                <a:ln w="3810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3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4800" y="3242"/>
                  <a:ext cx="192" cy="96"/>
                </a:xfrm>
                <a:prstGeom prst="line">
                  <a:avLst/>
                </a:prstGeom>
                <a:noFill/>
                <a:ln w="3810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96" name="Line 53"/>
              <p:cNvSpPr>
                <a:spLocks noChangeShapeType="1"/>
              </p:cNvSpPr>
              <p:nvPr/>
            </p:nvSpPr>
            <p:spPr bwMode="auto">
              <a:xfrm>
                <a:off x="5172" y="1904"/>
                <a:ext cx="144" cy="48"/>
              </a:xfrm>
              <a:prstGeom prst="line">
                <a:avLst/>
              </a:prstGeom>
              <a:noFill/>
              <a:ln w="38100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7" name="Line 54"/>
              <p:cNvSpPr>
                <a:spLocks noChangeShapeType="1"/>
              </p:cNvSpPr>
              <p:nvPr/>
            </p:nvSpPr>
            <p:spPr bwMode="auto">
              <a:xfrm>
                <a:off x="5210" y="2274"/>
                <a:ext cx="96" cy="48"/>
              </a:xfrm>
              <a:prstGeom prst="line">
                <a:avLst/>
              </a:prstGeom>
              <a:noFill/>
              <a:ln w="38100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8" name="Line 55"/>
              <p:cNvSpPr>
                <a:spLocks noChangeShapeType="1"/>
              </p:cNvSpPr>
              <p:nvPr/>
            </p:nvSpPr>
            <p:spPr bwMode="auto">
              <a:xfrm flipV="1">
                <a:off x="5184" y="2312"/>
                <a:ext cx="116" cy="88"/>
              </a:xfrm>
              <a:prstGeom prst="line">
                <a:avLst/>
              </a:prstGeom>
              <a:noFill/>
              <a:ln w="38100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182" name="Text Box 56"/>
          <p:cNvSpPr txBox="1">
            <a:spLocks noChangeArrowheads="1"/>
          </p:cNvSpPr>
          <p:nvPr/>
        </p:nvSpPr>
        <p:spPr bwMode="auto">
          <a:xfrm>
            <a:off x="9220200" y="3219450"/>
            <a:ext cx="555625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Arial Black" pitchFamily="34" charset="0"/>
              </a:rPr>
              <a:t>R</a:t>
            </a:r>
            <a:r>
              <a:rPr lang="en-US" baseline="-25000">
                <a:solidFill>
                  <a:srgbClr val="000000"/>
                </a:solidFill>
                <a:latin typeface="Arial Black" pitchFamily="34" charset="0"/>
              </a:rPr>
              <a:t>L</a:t>
            </a:r>
          </a:p>
        </p:txBody>
      </p:sp>
      <p:sp>
        <p:nvSpPr>
          <p:cNvPr id="7183" name="Line 57"/>
          <p:cNvSpPr>
            <a:spLocks noChangeShapeType="1"/>
          </p:cNvSpPr>
          <p:nvPr/>
        </p:nvSpPr>
        <p:spPr bwMode="auto">
          <a:xfrm flipH="1">
            <a:off x="5278438" y="2514600"/>
            <a:ext cx="4762" cy="2005013"/>
          </a:xfrm>
          <a:prstGeom prst="line">
            <a:avLst/>
          </a:prstGeom>
          <a:noFill/>
          <a:ln w="38100">
            <a:solidFill>
              <a:srgbClr val="007A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4" name="Text Box 58"/>
          <p:cNvSpPr txBox="1">
            <a:spLocks noChangeArrowheads="1"/>
          </p:cNvSpPr>
          <p:nvPr/>
        </p:nvSpPr>
        <p:spPr bwMode="auto">
          <a:xfrm>
            <a:off x="2559050" y="1676400"/>
            <a:ext cx="189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solidFill>
                  <a:schemeClr val="accent2"/>
                </a:solidFill>
                <a:latin typeface="Arial" charset="0"/>
                <a:cs typeface="Arial" charset="0"/>
              </a:rPr>
              <a:t>PRIMARY</a:t>
            </a:r>
          </a:p>
        </p:txBody>
      </p:sp>
      <p:sp>
        <p:nvSpPr>
          <p:cNvPr id="7185" name="Text Box 59"/>
          <p:cNvSpPr txBox="1">
            <a:spLocks noChangeArrowheads="1"/>
          </p:cNvSpPr>
          <p:nvPr/>
        </p:nvSpPr>
        <p:spPr bwMode="auto">
          <a:xfrm>
            <a:off x="6026150" y="1676400"/>
            <a:ext cx="189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solidFill>
                  <a:srgbClr val="FF1BC3"/>
                </a:solidFill>
                <a:latin typeface="Arial" charset="0"/>
                <a:cs typeface="Arial" charset="0"/>
              </a:rPr>
              <a:t>SECONDARY</a:t>
            </a:r>
          </a:p>
        </p:txBody>
      </p:sp>
      <p:sp>
        <p:nvSpPr>
          <p:cNvPr id="7186" name="Text Box 60"/>
          <p:cNvSpPr txBox="1">
            <a:spLocks noChangeArrowheads="1"/>
          </p:cNvSpPr>
          <p:nvPr/>
        </p:nvSpPr>
        <p:spPr bwMode="auto">
          <a:xfrm>
            <a:off x="4044950" y="5562600"/>
            <a:ext cx="2393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solidFill>
                  <a:srgbClr val="007A00"/>
                </a:solidFill>
                <a:latin typeface="Arial" charset="0"/>
                <a:cs typeface="Arial" charset="0"/>
              </a:rPr>
              <a:t>SOFT IRON CORE</a:t>
            </a:r>
          </a:p>
        </p:txBody>
      </p:sp>
      <p:sp>
        <p:nvSpPr>
          <p:cNvPr id="7187" name="Line 61"/>
          <p:cNvSpPr>
            <a:spLocks noChangeShapeType="1"/>
          </p:cNvSpPr>
          <p:nvPr/>
        </p:nvSpPr>
        <p:spPr bwMode="auto">
          <a:xfrm flipV="1">
            <a:off x="5118100" y="4495800"/>
            <a:ext cx="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88" name="Line 62"/>
          <p:cNvSpPr>
            <a:spLocks noChangeShapeType="1"/>
          </p:cNvSpPr>
          <p:nvPr/>
        </p:nvSpPr>
        <p:spPr bwMode="auto">
          <a:xfrm flipH="1">
            <a:off x="5861050" y="1981200"/>
            <a:ext cx="6604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89" name="Line 63"/>
          <p:cNvSpPr>
            <a:spLocks noChangeShapeType="1"/>
          </p:cNvSpPr>
          <p:nvPr/>
        </p:nvSpPr>
        <p:spPr bwMode="auto">
          <a:xfrm>
            <a:off x="3384550" y="2057400"/>
            <a:ext cx="82550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90" name="Text Box 64"/>
          <p:cNvSpPr txBox="1">
            <a:spLocks noChangeArrowheads="1"/>
          </p:cNvSpPr>
          <p:nvPr/>
        </p:nvSpPr>
        <p:spPr bwMode="auto">
          <a:xfrm>
            <a:off x="0" y="-27384"/>
            <a:ext cx="9906000" cy="70788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>
                <a:solidFill>
                  <a:srgbClr val="FFFF00"/>
                </a:solidFill>
              </a:rPr>
              <a:t>CONSTRUCTION  </a:t>
            </a:r>
            <a:endParaRPr lang="en-IN" sz="4000" u="sng" dirty="0">
              <a:solidFill>
                <a:srgbClr val="FFFF00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881034" y="3500438"/>
            <a:ext cx="390585" cy="285753"/>
            <a:chOff x="1704895" y="2285993"/>
            <a:chExt cx="1962221" cy="914400"/>
          </a:xfrm>
        </p:grpSpPr>
        <p:sp>
          <p:nvSpPr>
            <p:cNvPr id="65" name="Arc 52"/>
            <p:cNvSpPr>
              <a:spLocks/>
            </p:cNvSpPr>
            <p:nvPr/>
          </p:nvSpPr>
          <p:spPr bwMode="auto">
            <a:xfrm rot="16200000">
              <a:off x="1953296" y="2037592"/>
              <a:ext cx="488585" cy="985387"/>
            </a:xfrm>
            <a:custGeom>
              <a:avLst/>
              <a:gdLst>
                <a:gd name="T0" fmla="*/ 0 w 21600"/>
                <a:gd name="T1" fmla="*/ 0 h 43131"/>
                <a:gd name="T2" fmla="*/ 0 w 21600"/>
                <a:gd name="T3" fmla="*/ 0 h 43131"/>
                <a:gd name="T4" fmla="*/ 0 w 21600"/>
                <a:gd name="T5" fmla="*/ 0 h 43131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31"/>
                <a:gd name="T11" fmla="*/ 21600 w 21600"/>
                <a:gd name="T12" fmla="*/ 43131 h 431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31" fill="none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</a:path>
                <a:path w="21600" h="43131" stroke="0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  <a:lnTo>
                    <a:pt x="0" y="21558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66" name="Arc 53"/>
            <p:cNvSpPr>
              <a:spLocks/>
            </p:cNvSpPr>
            <p:nvPr/>
          </p:nvSpPr>
          <p:spPr bwMode="auto">
            <a:xfrm rot="5400000" flipV="1">
              <a:off x="2930130" y="2463407"/>
              <a:ext cx="488585" cy="985387"/>
            </a:xfrm>
            <a:custGeom>
              <a:avLst/>
              <a:gdLst>
                <a:gd name="T0" fmla="*/ 0 w 21600"/>
                <a:gd name="T1" fmla="*/ 0 h 43131"/>
                <a:gd name="T2" fmla="*/ 0 w 21600"/>
                <a:gd name="T3" fmla="*/ 0 h 43131"/>
                <a:gd name="T4" fmla="*/ 0 w 21600"/>
                <a:gd name="T5" fmla="*/ 0 h 43131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31"/>
                <a:gd name="T11" fmla="*/ 21600 w 21600"/>
                <a:gd name="T12" fmla="*/ 43131 h 431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31" fill="none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</a:path>
                <a:path w="21600" h="43131" stroke="0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  <a:lnTo>
                    <a:pt x="0" y="21558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</p:grpSp>
    </p:spTree>
  </p:cSld>
  <p:clrMapOvr>
    <a:masterClrMapping/>
  </p:clrMapOvr>
  <p:transition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4" grpId="0"/>
      <p:bldP spid="7185" grpId="0"/>
      <p:bldP spid="7186" grpId="0"/>
      <p:bldP spid="7187" grpId="0" animBg="1"/>
      <p:bldP spid="7188" grpId="0" animBg="1"/>
      <p:bldP spid="718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906000" cy="132556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4400" b="1" u="sng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AIR CORE TRANSFORMER</a:t>
            </a:r>
          </a:p>
        </p:txBody>
      </p:sp>
      <p:pic>
        <p:nvPicPr>
          <p:cNvPr id="4" name="Content Placeholder 3" descr="IMG_20170530_205019.jpg"/>
          <p:cNvPicPr>
            <a:picLocks noGrp="1"/>
          </p:cNvPicPr>
          <p:nvPr>
            <p:ph idx="1"/>
          </p:nvPr>
        </p:nvPicPr>
        <p:blipFill>
          <a:blip r:embed="rId2" cstate="print"/>
          <a:srcRect l="12390" t="29527" r="56225" b="33487"/>
          <a:stretch>
            <a:fillRect/>
          </a:stretch>
        </p:blipFill>
        <p:spPr>
          <a:xfrm>
            <a:off x="1666852" y="2357430"/>
            <a:ext cx="6715172" cy="35719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05"/>
            <a:ext cx="9906000" cy="1325563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44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400" b="1" u="sng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IRON CORE TRANSFORMER</a:t>
            </a:r>
          </a:p>
        </p:txBody>
      </p:sp>
      <p:pic>
        <p:nvPicPr>
          <p:cNvPr id="7" name="Content Placeholder 6" descr="IMG_20170530_205019.jpg"/>
          <p:cNvPicPr>
            <a:picLocks noGrp="1"/>
          </p:cNvPicPr>
          <p:nvPr>
            <p:ph idx="1"/>
          </p:nvPr>
        </p:nvPicPr>
        <p:blipFill>
          <a:blip r:embed="rId2" cstate="print"/>
          <a:srcRect l="44638" t="57089" r="25086" b="10649"/>
          <a:stretch>
            <a:fillRect/>
          </a:stretch>
        </p:blipFill>
        <p:spPr>
          <a:xfrm>
            <a:off x="1595414" y="1928802"/>
            <a:ext cx="6643734" cy="41434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JEGANATH-PC\Desktop\transforrmer\screenshot\Screenshot_2016-01-05-00-58-4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225139" y="2854107"/>
            <a:ext cx="9371503" cy="707886"/>
          </a:xfrm>
          <a:prstGeom prst="rect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kern="0" dirty="0">
                <a:solidFill>
                  <a:srgbClr val="FFFF00"/>
                </a:solidFill>
                <a:latin typeface="Arial" panose="020B0604020202020204" pitchFamily="34" charset="0"/>
                <a:cs typeface="Arial" pitchFamily="34" charset="0"/>
              </a:rPr>
              <a:t>PART  III- </a:t>
            </a:r>
            <a:r>
              <a:rPr lang="en-US" sz="4000" b="1" u="sng" kern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TYPES Of TRANSFORMER</a:t>
            </a:r>
            <a:endParaRPr lang="en-US" sz="4000" b="1" kern="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63"/>
          <p:cNvGrpSpPr>
            <a:grpSpLocks/>
          </p:cNvGrpSpPr>
          <p:nvPr/>
        </p:nvGrpSpPr>
        <p:grpSpPr bwMode="auto">
          <a:xfrm>
            <a:off x="495300" y="1447800"/>
            <a:ext cx="7773988" cy="3946525"/>
            <a:chOff x="374" y="960"/>
            <a:chExt cx="4520" cy="2486"/>
          </a:xfrm>
        </p:grpSpPr>
        <p:grpSp>
          <p:nvGrpSpPr>
            <p:cNvPr id="11276" name="Group 9"/>
            <p:cNvGrpSpPr>
              <a:grpSpLocks/>
            </p:cNvGrpSpPr>
            <p:nvPr/>
          </p:nvGrpSpPr>
          <p:grpSpPr bwMode="auto">
            <a:xfrm>
              <a:off x="2665" y="960"/>
              <a:ext cx="258" cy="1784"/>
              <a:chOff x="690" y="2060"/>
              <a:chExt cx="222" cy="2344"/>
            </a:xfrm>
          </p:grpSpPr>
          <p:grpSp>
            <p:nvGrpSpPr>
              <p:cNvPr id="11303" name="Group 10"/>
              <p:cNvGrpSpPr>
                <a:grpSpLocks/>
              </p:cNvGrpSpPr>
              <p:nvPr/>
            </p:nvGrpSpPr>
            <p:grpSpPr bwMode="auto">
              <a:xfrm>
                <a:off x="706" y="2060"/>
                <a:ext cx="206" cy="1234"/>
                <a:chOff x="706" y="2060"/>
                <a:chExt cx="206" cy="1234"/>
              </a:xfrm>
            </p:grpSpPr>
            <p:grpSp>
              <p:nvGrpSpPr>
                <p:cNvPr id="11311" name="Group 11"/>
                <p:cNvGrpSpPr>
                  <a:grpSpLocks/>
                </p:cNvGrpSpPr>
                <p:nvPr/>
              </p:nvGrpSpPr>
              <p:grpSpPr bwMode="auto">
                <a:xfrm>
                  <a:off x="714" y="2060"/>
                  <a:ext cx="198" cy="676"/>
                  <a:chOff x="516" y="1096"/>
                  <a:chExt cx="595" cy="2604"/>
                </a:xfrm>
              </p:grpSpPr>
              <p:sp>
                <p:nvSpPr>
                  <p:cNvPr id="11315" name="Arc 12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1316" name="Arc 13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312" name="Group 14"/>
                <p:cNvGrpSpPr>
                  <a:grpSpLocks/>
                </p:cNvGrpSpPr>
                <p:nvPr/>
              </p:nvGrpSpPr>
              <p:grpSpPr bwMode="auto">
                <a:xfrm>
                  <a:off x="706" y="2618"/>
                  <a:ext cx="198" cy="676"/>
                  <a:chOff x="516" y="1096"/>
                  <a:chExt cx="595" cy="2604"/>
                </a:xfrm>
              </p:grpSpPr>
              <p:sp>
                <p:nvSpPr>
                  <p:cNvPr id="11313" name="Arc 15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1314" name="Arc 16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1304" name="Group 17"/>
              <p:cNvGrpSpPr>
                <a:grpSpLocks/>
              </p:cNvGrpSpPr>
              <p:nvPr/>
            </p:nvGrpSpPr>
            <p:grpSpPr bwMode="auto">
              <a:xfrm>
                <a:off x="690" y="3170"/>
                <a:ext cx="206" cy="1234"/>
                <a:chOff x="706" y="2060"/>
                <a:chExt cx="206" cy="1234"/>
              </a:xfrm>
            </p:grpSpPr>
            <p:grpSp>
              <p:nvGrpSpPr>
                <p:cNvPr id="11305" name="Group 18"/>
                <p:cNvGrpSpPr>
                  <a:grpSpLocks/>
                </p:cNvGrpSpPr>
                <p:nvPr/>
              </p:nvGrpSpPr>
              <p:grpSpPr bwMode="auto">
                <a:xfrm>
                  <a:off x="714" y="2060"/>
                  <a:ext cx="198" cy="676"/>
                  <a:chOff x="516" y="1096"/>
                  <a:chExt cx="595" cy="2604"/>
                </a:xfrm>
              </p:grpSpPr>
              <p:sp>
                <p:nvSpPr>
                  <p:cNvPr id="11309" name="Arc 19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1310" name="Arc 20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306" name="Group 21"/>
                <p:cNvGrpSpPr>
                  <a:grpSpLocks/>
                </p:cNvGrpSpPr>
                <p:nvPr/>
              </p:nvGrpSpPr>
              <p:grpSpPr bwMode="auto">
                <a:xfrm>
                  <a:off x="706" y="2618"/>
                  <a:ext cx="198" cy="676"/>
                  <a:chOff x="516" y="1096"/>
                  <a:chExt cx="595" cy="2604"/>
                </a:xfrm>
              </p:grpSpPr>
              <p:sp>
                <p:nvSpPr>
                  <p:cNvPr id="11307" name="Arc 22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1308" name="Arc 23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</p:grpSp>
        <p:sp>
          <p:nvSpPr>
            <p:cNvPr id="11277" name="Line 24"/>
            <p:cNvSpPr>
              <a:spLocks noChangeShapeType="1"/>
            </p:cNvSpPr>
            <p:nvPr/>
          </p:nvSpPr>
          <p:spPr bwMode="auto">
            <a:xfrm>
              <a:off x="2874" y="2698"/>
              <a:ext cx="2016" cy="0"/>
            </a:xfrm>
            <a:prstGeom prst="line">
              <a:avLst/>
            </a:prstGeom>
            <a:noFill/>
            <a:ln w="57150">
              <a:solidFill>
                <a:srgbClr val="FF5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78" name="Line 25"/>
            <p:cNvSpPr>
              <a:spLocks noChangeShapeType="1"/>
            </p:cNvSpPr>
            <p:nvPr/>
          </p:nvSpPr>
          <p:spPr bwMode="auto">
            <a:xfrm>
              <a:off x="2926" y="1002"/>
              <a:ext cx="1968" cy="0"/>
            </a:xfrm>
            <a:prstGeom prst="line">
              <a:avLst/>
            </a:prstGeom>
            <a:noFill/>
            <a:ln w="57150">
              <a:solidFill>
                <a:srgbClr val="FF5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79" name="Line 26"/>
            <p:cNvSpPr>
              <a:spLocks noChangeShapeType="1"/>
            </p:cNvSpPr>
            <p:nvPr/>
          </p:nvSpPr>
          <p:spPr bwMode="auto">
            <a:xfrm>
              <a:off x="4886" y="1008"/>
              <a:ext cx="0" cy="1680"/>
            </a:xfrm>
            <a:prstGeom prst="line">
              <a:avLst/>
            </a:prstGeom>
            <a:noFill/>
            <a:ln w="57150">
              <a:solidFill>
                <a:srgbClr val="FF505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0" name="Text Box 53"/>
            <p:cNvSpPr txBox="1">
              <a:spLocks noChangeArrowheads="1"/>
            </p:cNvSpPr>
            <p:nvPr/>
          </p:nvSpPr>
          <p:spPr bwMode="auto">
            <a:xfrm>
              <a:off x="2442" y="2928"/>
              <a:ext cx="875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 Black" pitchFamily="34" charset="0"/>
                </a:rPr>
                <a:t>N</a:t>
              </a:r>
              <a:r>
                <a:rPr lang="en-US" baseline="-25000" dirty="0">
                  <a:latin typeface="Arial Black" pitchFamily="34" charset="0"/>
                </a:rPr>
                <a:t>P</a:t>
              </a:r>
              <a:r>
                <a:rPr lang="en-US" dirty="0">
                  <a:latin typeface="Arial Black" pitchFamily="34" charset="0"/>
                </a:rPr>
                <a:t> &lt; N</a:t>
              </a:r>
              <a:r>
                <a:rPr lang="en-US" baseline="-25000" dirty="0">
                  <a:latin typeface="Arial Black" pitchFamily="34" charset="0"/>
                </a:rPr>
                <a:t>S</a:t>
              </a:r>
              <a:endParaRPr lang="en-US" dirty="0">
                <a:latin typeface="Arial Black" pitchFamily="34" charset="0"/>
              </a:endParaRPr>
            </a:p>
            <a:p>
              <a:r>
                <a:rPr lang="en-US" dirty="0">
                  <a:latin typeface="Arial Black" pitchFamily="34" charset="0"/>
                </a:rPr>
                <a:t>E</a:t>
              </a:r>
              <a:r>
                <a:rPr lang="en-US" baseline="-25000" dirty="0">
                  <a:latin typeface="Arial Black" pitchFamily="34" charset="0"/>
                </a:rPr>
                <a:t>P</a:t>
              </a:r>
              <a:r>
                <a:rPr lang="en-US" dirty="0">
                  <a:latin typeface="Arial Black" pitchFamily="34" charset="0"/>
                </a:rPr>
                <a:t> &lt; E</a:t>
              </a:r>
              <a:r>
                <a:rPr lang="en-US" baseline="-25000" dirty="0">
                  <a:latin typeface="Arial Black" pitchFamily="34" charset="0"/>
                </a:rPr>
                <a:t>S</a:t>
              </a:r>
              <a:endParaRPr lang="en-US" dirty="0">
                <a:latin typeface="Arial Black" pitchFamily="34" charset="0"/>
              </a:endParaRPr>
            </a:p>
          </p:txBody>
        </p:sp>
        <p:sp>
          <p:nvSpPr>
            <p:cNvPr id="11281" name="Text Box 54"/>
            <p:cNvSpPr txBox="1">
              <a:spLocks noChangeArrowheads="1"/>
            </p:cNvSpPr>
            <p:nvPr/>
          </p:nvSpPr>
          <p:spPr bwMode="auto">
            <a:xfrm>
              <a:off x="3002" y="1719"/>
              <a:ext cx="25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S</a:t>
              </a:r>
            </a:p>
          </p:txBody>
        </p:sp>
        <p:grpSp>
          <p:nvGrpSpPr>
            <p:cNvPr id="11282" name="Group 32"/>
            <p:cNvGrpSpPr>
              <a:grpSpLocks/>
            </p:cNvGrpSpPr>
            <p:nvPr/>
          </p:nvGrpSpPr>
          <p:grpSpPr bwMode="auto">
            <a:xfrm flipH="1">
              <a:off x="2130" y="1390"/>
              <a:ext cx="164" cy="996"/>
              <a:chOff x="690" y="2060"/>
              <a:chExt cx="222" cy="2344"/>
            </a:xfrm>
          </p:grpSpPr>
          <p:grpSp>
            <p:nvGrpSpPr>
              <p:cNvPr id="11289" name="Group 33"/>
              <p:cNvGrpSpPr>
                <a:grpSpLocks/>
              </p:cNvGrpSpPr>
              <p:nvPr/>
            </p:nvGrpSpPr>
            <p:grpSpPr bwMode="auto">
              <a:xfrm>
                <a:off x="706" y="2060"/>
                <a:ext cx="206" cy="1234"/>
                <a:chOff x="706" y="2060"/>
                <a:chExt cx="206" cy="1234"/>
              </a:xfrm>
            </p:grpSpPr>
            <p:grpSp>
              <p:nvGrpSpPr>
                <p:cNvPr id="11297" name="Group 34"/>
                <p:cNvGrpSpPr>
                  <a:grpSpLocks/>
                </p:cNvGrpSpPr>
                <p:nvPr/>
              </p:nvGrpSpPr>
              <p:grpSpPr bwMode="auto">
                <a:xfrm>
                  <a:off x="714" y="2060"/>
                  <a:ext cx="198" cy="676"/>
                  <a:chOff x="516" y="1096"/>
                  <a:chExt cx="595" cy="2604"/>
                </a:xfrm>
              </p:grpSpPr>
              <p:sp>
                <p:nvSpPr>
                  <p:cNvPr id="11301" name="Arc 35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chemeClr val="accent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1302" name="Arc 36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chemeClr val="accent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298" name="Group 37"/>
                <p:cNvGrpSpPr>
                  <a:grpSpLocks/>
                </p:cNvGrpSpPr>
                <p:nvPr/>
              </p:nvGrpSpPr>
              <p:grpSpPr bwMode="auto">
                <a:xfrm>
                  <a:off x="706" y="2618"/>
                  <a:ext cx="198" cy="676"/>
                  <a:chOff x="516" y="1096"/>
                  <a:chExt cx="595" cy="2604"/>
                </a:xfrm>
              </p:grpSpPr>
              <p:sp>
                <p:nvSpPr>
                  <p:cNvPr id="11299" name="Arc 38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chemeClr val="accent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1300" name="Arc 39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chemeClr val="accent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1290" name="Group 40"/>
              <p:cNvGrpSpPr>
                <a:grpSpLocks/>
              </p:cNvGrpSpPr>
              <p:nvPr/>
            </p:nvGrpSpPr>
            <p:grpSpPr bwMode="auto">
              <a:xfrm>
                <a:off x="690" y="3170"/>
                <a:ext cx="206" cy="1234"/>
                <a:chOff x="706" y="2060"/>
                <a:chExt cx="206" cy="1234"/>
              </a:xfrm>
            </p:grpSpPr>
            <p:grpSp>
              <p:nvGrpSpPr>
                <p:cNvPr id="11291" name="Group 41"/>
                <p:cNvGrpSpPr>
                  <a:grpSpLocks/>
                </p:cNvGrpSpPr>
                <p:nvPr/>
              </p:nvGrpSpPr>
              <p:grpSpPr bwMode="auto">
                <a:xfrm>
                  <a:off x="714" y="2060"/>
                  <a:ext cx="198" cy="676"/>
                  <a:chOff x="516" y="1096"/>
                  <a:chExt cx="595" cy="2604"/>
                </a:xfrm>
              </p:grpSpPr>
              <p:sp>
                <p:nvSpPr>
                  <p:cNvPr id="11295" name="Arc 42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chemeClr val="accent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1296" name="Arc 43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chemeClr val="accent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292" name="Group 44"/>
                <p:cNvGrpSpPr>
                  <a:grpSpLocks/>
                </p:cNvGrpSpPr>
                <p:nvPr/>
              </p:nvGrpSpPr>
              <p:grpSpPr bwMode="auto">
                <a:xfrm>
                  <a:off x="706" y="2618"/>
                  <a:ext cx="198" cy="676"/>
                  <a:chOff x="516" y="1096"/>
                  <a:chExt cx="595" cy="2604"/>
                </a:xfrm>
              </p:grpSpPr>
              <p:sp>
                <p:nvSpPr>
                  <p:cNvPr id="11293" name="Arc 45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chemeClr val="accent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1294" name="Arc 46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chemeClr val="accent2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</p:grpSp>
        <p:sp>
          <p:nvSpPr>
            <p:cNvPr id="11283" name="Line 47"/>
            <p:cNvSpPr>
              <a:spLocks noChangeShapeType="1"/>
            </p:cNvSpPr>
            <p:nvPr/>
          </p:nvSpPr>
          <p:spPr bwMode="auto">
            <a:xfrm flipH="1">
              <a:off x="882" y="2360"/>
              <a:ext cx="1279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4" name="Line 48"/>
            <p:cNvSpPr>
              <a:spLocks noChangeShapeType="1"/>
            </p:cNvSpPr>
            <p:nvPr/>
          </p:nvSpPr>
          <p:spPr bwMode="auto">
            <a:xfrm flipH="1">
              <a:off x="880" y="1413"/>
              <a:ext cx="1248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5" name="Line 49"/>
            <p:cNvSpPr>
              <a:spLocks noChangeShapeType="1"/>
            </p:cNvSpPr>
            <p:nvPr/>
          </p:nvSpPr>
          <p:spPr bwMode="auto">
            <a:xfrm flipH="1">
              <a:off x="885" y="1417"/>
              <a:ext cx="0" cy="938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6" name="Oval 51"/>
            <p:cNvSpPr>
              <a:spLocks noChangeArrowheads="1"/>
            </p:cNvSpPr>
            <p:nvPr/>
          </p:nvSpPr>
          <p:spPr bwMode="auto">
            <a:xfrm rot="16200000" flipH="1">
              <a:off x="756" y="1816"/>
              <a:ext cx="242" cy="27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287" name="Text Box 56"/>
            <p:cNvSpPr txBox="1">
              <a:spLocks noChangeArrowheads="1"/>
            </p:cNvSpPr>
            <p:nvPr/>
          </p:nvSpPr>
          <p:spPr bwMode="auto">
            <a:xfrm>
              <a:off x="1718" y="1719"/>
              <a:ext cx="255" cy="288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P</a:t>
              </a:r>
            </a:p>
          </p:txBody>
        </p:sp>
        <p:sp>
          <p:nvSpPr>
            <p:cNvPr id="11288" name="Text Box 57"/>
            <p:cNvSpPr txBox="1">
              <a:spLocks noChangeArrowheads="1"/>
            </p:cNvSpPr>
            <p:nvPr/>
          </p:nvSpPr>
          <p:spPr bwMode="auto">
            <a:xfrm>
              <a:off x="374" y="1707"/>
              <a:ext cx="347" cy="288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E</a:t>
              </a:r>
              <a:r>
                <a:rPr lang="en-US" baseline="-25000">
                  <a:latin typeface="Arial Black" pitchFamily="34" charset="0"/>
                </a:rPr>
                <a:t>P</a:t>
              </a:r>
              <a:endParaRPr lang="en-US">
                <a:latin typeface="Arial Black" pitchFamily="34" charset="0"/>
              </a:endParaRPr>
            </a:p>
          </p:txBody>
        </p:sp>
      </p:grpSp>
      <p:sp>
        <p:nvSpPr>
          <p:cNvPr id="49" name="Rectangle 48"/>
          <p:cNvSpPr/>
          <p:nvPr/>
        </p:nvSpPr>
        <p:spPr>
          <a:xfrm>
            <a:off x="8167688" y="2190750"/>
            <a:ext cx="214312" cy="1357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037513" y="2165350"/>
            <a:ext cx="377825" cy="1398588"/>
          </a:xfrm>
          <a:custGeom>
            <a:avLst/>
            <a:gdLst>
              <a:gd name="connsiteX0" fmla="*/ 216568 w 378299"/>
              <a:gd name="connsiteY0" fmla="*/ 0 h 1398199"/>
              <a:gd name="connsiteX1" fmla="*/ 144379 w 378299"/>
              <a:gd name="connsiteY1" fmla="*/ 24063 h 1398199"/>
              <a:gd name="connsiteX2" fmla="*/ 0 w 378299"/>
              <a:gd name="connsiteY2" fmla="*/ 120316 h 1398199"/>
              <a:gd name="connsiteX3" fmla="*/ 240631 w 378299"/>
              <a:gd name="connsiteY3" fmla="*/ 240632 h 1398199"/>
              <a:gd name="connsiteX4" fmla="*/ 312821 w 378299"/>
              <a:gd name="connsiteY4" fmla="*/ 288758 h 1398199"/>
              <a:gd name="connsiteX5" fmla="*/ 216568 w 378299"/>
              <a:gd name="connsiteY5" fmla="*/ 312821 h 1398199"/>
              <a:gd name="connsiteX6" fmla="*/ 144379 w 378299"/>
              <a:gd name="connsiteY6" fmla="*/ 360948 h 1398199"/>
              <a:gd name="connsiteX7" fmla="*/ 72189 w 378299"/>
              <a:gd name="connsiteY7" fmla="*/ 385011 h 1398199"/>
              <a:gd name="connsiteX8" fmla="*/ 216568 w 378299"/>
              <a:gd name="connsiteY8" fmla="*/ 433137 h 1398199"/>
              <a:gd name="connsiteX9" fmla="*/ 288758 w 378299"/>
              <a:gd name="connsiteY9" fmla="*/ 457200 h 1398199"/>
              <a:gd name="connsiteX10" fmla="*/ 264694 w 378299"/>
              <a:gd name="connsiteY10" fmla="*/ 529390 h 1398199"/>
              <a:gd name="connsiteX11" fmla="*/ 120316 w 378299"/>
              <a:gd name="connsiteY11" fmla="*/ 601579 h 1398199"/>
              <a:gd name="connsiteX12" fmla="*/ 144379 w 378299"/>
              <a:gd name="connsiteY12" fmla="*/ 673769 h 1398199"/>
              <a:gd name="connsiteX13" fmla="*/ 288758 w 378299"/>
              <a:gd name="connsiteY13" fmla="*/ 745958 h 1398199"/>
              <a:gd name="connsiteX14" fmla="*/ 360947 w 378299"/>
              <a:gd name="connsiteY14" fmla="*/ 794084 h 1398199"/>
              <a:gd name="connsiteX15" fmla="*/ 216568 w 378299"/>
              <a:gd name="connsiteY15" fmla="*/ 842211 h 1398199"/>
              <a:gd name="connsiteX16" fmla="*/ 144379 w 378299"/>
              <a:gd name="connsiteY16" fmla="*/ 866274 h 1398199"/>
              <a:gd name="connsiteX17" fmla="*/ 96252 w 378299"/>
              <a:gd name="connsiteY17" fmla="*/ 914400 h 1398199"/>
              <a:gd name="connsiteX18" fmla="*/ 192505 w 378299"/>
              <a:gd name="connsiteY18" fmla="*/ 1010653 h 1398199"/>
              <a:gd name="connsiteX19" fmla="*/ 312821 w 378299"/>
              <a:gd name="connsiteY19" fmla="*/ 1106905 h 1398199"/>
              <a:gd name="connsiteX20" fmla="*/ 240631 w 378299"/>
              <a:gd name="connsiteY20" fmla="*/ 1130969 h 1398199"/>
              <a:gd name="connsiteX21" fmla="*/ 120316 w 378299"/>
              <a:gd name="connsiteY21" fmla="*/ 1155032 h 1398199"/>
              <a:gd name="connsiteX22" fmla="*/ 96252 w 378299"/>
              <a:gd name="connsiteY22" fmla="*/ 1227221 h 1398199"/>
              <a:gd name="connsiteX23" fmla="*/ 168442 w 378299"/>
              <a:gd name="connsiteY23" fmla="*/ 1251284 h 1398199"/>
              <a:gd name="connsiteX24" fmla="*/ 264694 w 378299"/>
              <a:gd name="connsiteY24" fmla="*/ 1371600 h 1398199"/>
              <a:gd name="connsiteX25" fmla="*/ 168442 w 378299"/>
              <a:gd name="connsiteY25" fmla="*/ 1395663 h 1398199"/>
              <a:gd name="connsiteX0" fmla="*/ 216568 w 378299"/>
              <a:gd name="connsiteY0" fmla="*/ 0 h 1398199"/>
              <a:gd name="connsiteX1" fmla="*/ 144379 w 378299"/>
              <a:gd name="connsiteY1" fmla="*/ 24063 h 1398199"/>
              <a:gd name="connsiteX2" fmla="*/ 0 w 378299"/>
              <a:gd name="connsiteY2" fmla="*/ 120316 h 1398199"/>
              <a:gd name="connsiteX3" fmla="*/ 240631 w 378299"/>
              <a:gd name="connsiteY3" fmla="*/ 240632 h 1398199"/>
              <a:gd name="connsiteX4" fmla="*/ 312821 w 378299"/>
              <a:gd name="connsiteY4" fmla="*/ 288758 h 1398199"/>
              <a:gd name="connsiteX5" fmla="*/ 144379 w 378299"/>
              <a:gd name="connsiteY5" fmla="*/ 360948 h 1398199"/>
              <a:gd name="connsiteX6" fmla="*/ 72189 w 378299"/>
              <a:gd name="connsiteY6" fmla="*/ 385011 h 1398199"/>
              <a:gd name="connsiteX7" fmla="*/ 216568 w 378299"/>
              <a:gd name="connsiteY7" fmla="*/ 433137 h 1398199"/>
              <a:gd name="connsiteX8" fmla="*/ 288758 w 378299"/>
              <a:gd name="connsiteY8" fmla="*/ 457200 h 1398199"/>
              <a:gd name="connsiteX9" fmla="*/ 264694 w 378299"/>
              <a:gd name="connsiteY9" fmla="*/ 529390 h 1398199"/>
              <a:gd name="connsiteX10" fmla="*/ 120316 w 378299"/>
              <a:gd name="connsiteY10" fmla="*/ 601579 h 1398199"/>
              <a:gd name="connsiteX11" fmla="*/ 144379 w 378299"/>
              <a:gd name="connsiteY11" fmla="*/ 673769 h 1398199"/>
              <a:gd name="connsiteX12" fmla="*/ 288758 w 378299"/>
              <a:gd name="connsiteY12" fmla="*/ 745958 h 1398199"/>
              <a:gd name="connsiteX13" fmla="*/ 360947 w 378299"/>
              <a:gd name="connsiteY13" fmla="*/ 794084 h 1398199"/>
              <a:gd name="connsiteX14" fmla="*/ 216568 w 378299"/>
              <a:gd name="connsiteY14" fmla="*/ 842211 h 1398199"/>
              <a:gd name="connsiteX15" fmla="*/ 144379 w 378299"/>
              <a:gd name="connsiteY15" fmla="*/ 866274 h 1398199"/>
              <a:gd name="connsiteX16" fmla="*/ 96252 w 378299"/>
              <a:gd name="connsiteY16" fmla="*/ 914400 h 1398199"/>
              <a:gd name="connsiteX17" fmla="*/ 192505 w 378299"/>
              <a:gd name="connsiteY17" fmla="*/ 1010653 h 1398199"/>
              <a:gd name="connsiteX18" fmla="*/ 312821 w 378299"/>
              <a:gd name="connsiteY18" fmla="*/ 1106905 h 1398199"/>
              <a:gd name="connsiteX19" fmla="*/ 240631 w 378299"/>
              <a:gd name="connsiteY19" fmla="*/ 1130969 h 1398199"/>
              <a:gd name="connsiteX20" fmla="*/ 120316 w 378299"/>
              <a:gd name="connsiteY20" fmla="*/ 1155032 h 1398199"/>
              <a:gd name="connsiteX21" fmla="*/ 96252 w 378299"/>
              <a:gd name="connsiteY21" fmla="*/ 1227221 h 1398199"/>
              <a:gd name="connsiteX22" fmla="*/ 168442 w 378299"/>
              <a:gd name="connsiteY22" fmla="*/ 1251284 h 1398199"/>
              <a:gd name="connsiteX23" fmla="*/ 264694 w 378299"/>
              <a:gd name="connsiteY23" fmla="*/ 1371600 h 1398199"/>
              <a:gd name="connsiteX24" fmla="*/ 168442 w 378299"/>
              <a:gd name="connsiteY24" fmla="*/ 1395663 h 1398199"/>
              <a:gd name="connsiteX0" fmla="*/ 216568 w 378299"/>
              <a:gd name="connsiteY0" fmla="*/ 0 h 1398199"/>
              <a:gd name="connsiteX1" fmla="*/ 144379 w 378299"/>
              <a:gd name="connsiteY1" fmla="*/ 24063 h 1398199"/>
              <a:gd name="connsiteX2" fmla="*/ 0 w 378299"/>
              <a:gd name="connsiteY2" fmla="*/ 120316 h 1398199"/>
              <a:gd name="connsiteX3" fmla="*/ 240631 w 378299"/>
              <a:gd name="connsiteY3" fmla="*/ 240632 h 1398199"/>
              <a:gd name="connsiteX4" fmla="*/ 144379 w 378299"/>
              <a:gd name="connsiteY4" fmla="*/ 360948 h 1398199"/>
              <a:gd name="connsiteX5" fmla="*/ 72189 w 378299"/>
              <a:gd name="connsiteY5" fmla="*/ 385011 h 1398199"/>
              <a:gd name="connsiteX6" fmla="*/ 216568 w 378299"/>
              <a:gd name="connsiteY6" fmla="*/ 433137 h 1398199"/>
              <a:gd name="connsiteX7" fmla="*/ 288758 w 378299"/>
              <a:gd name="connsiteY7" fmla="*/ 457200 h 1398199"/>
              <a:gd name="connsiteX8" fmla="*/ 264694 w 378299"/>
              <a:gd name="connsiteY8" fmla="*/ 529390 h 1398199"/>
              <a:gd name="connsiteX9" fmla="*/ 120316 w 378299"/>
              <a:gd name="connsiteY9" fmla="*/ 601579 h 1398199"/>
              <a:gd name="connsiteX10" fmla="*/ 144379 w 378299"/>
              <a:gd name="connsiteY10" fmla="*/ 673769 h 1398199"/>
              <a:gd name="connsiteX11" fmla="*/ 288758 w 378299"/>
              <a:gd name="connsiteY11" fmla="*/ 745958 h 1398199"/>
              <a:gd name="connsiteX12" fmla="*/ 360947 w 378299"/>
              <a:gd name="connsiteY12" fmla="*/ 794084 h 1398199"/>
              <a:gd name="connsiteX13" fmla="*/ 216568 w 378299"/>
              <a:gd name="connsiteY13" fmla="*/ 842211 h 1398199"/>
              <a:gd name="connsiteX14" fmla="*/ 144379 w 378299"/>
              <a:gd name="connsiteY14" fmla="*/ 866274 h 1398199"/>
              <a:gd name="connsiteX15" fmla="*/ 96252 w 378299"/>
              <a:gd name="connsiteY15" fmla="*/ 914400 h 1398199"/>
              <a:gd name="connsiteX16" fmla="*/ 192505 w 378299"/>
              <a:gd name="connsiteY16" fmla="*/ 1010653 h 1398199"/>
              <a:gd name="connsiteX17" fmla="*/ 312821 w 378299"/>
              <a:gd name="connsiteY17" fmla="*/ 1106905 h 1398199"/>
              <a:gd name="connsiteX18" fmla="*/ 240631 w 378299"/>
              <a:gd name="connsiteY18" fmla="*/ 1130969 h 1398199"/>
              <a:gd name="connsiteX19" fmla="*/ 120316 w 378299"/>
              <a:gd name="connsiteY19" fmla="*/ 1155032 h 1398199"/>
              <a:gd name="connsiteX20" fmla="*/ 96252 w 378299"/>
              <a:gd name="connsiteY20" fmla="*/ 1227221 h 1398199"/>
              <a:gd name="connsiteX21" fmla="*/ 168442 w 378299"/>
              <a:gd name="connsiteY21" fmla="*/ 1251284 h 1398199"/>
              <a:gd name="connsiteX22" fmla="*/ 264694 w 378299"/>
              <a:gd name="connsiteY22" fmla="*/ 1371600 h 1398199"/>
              <a:gd name="connsiteX23" fmla="*/ 168442 w 378299"/>
              <a:gd name="connsiteY23" fmla="*/ 1395663 h 1398199"/>
              <a:gd name="connsiteX0" fmla="*/ 216568 w 378299"/>
              <a:gd name="connsiteY0" fmla="*/ 0 h 1398199"/>
              <a:gd name="connsiteX1" fmla="*/ 144379 w 378299"/>
              <a:gd name="connsiteY1" fmla="*/ 24063 h 1398199"/>
              <a:gd name="connsiteX2" fmla="*/ 0 w 378299"/>
              <a:gd name="connsiteY2" fmla="*/ 120316 h 1398199"/>
              <a:gd name="connsiteX3" fmla="*/ 240631 w 378299"/>
              <a:gd name="connsiteY3" fmla="*/ 240632 h 1398199"/>
              <a:gd name="connsiteX4" fmla="*/ 144379 w 378299"/>
              <a:gd name="connsiteY4" fmla="*/ 360948 h 1398199"/>
              <a:gd name="connsiteX5" fmla="*/ 72189 w 378299"/>
              <a:gd name="connsiteY5" fmla="*/ 385011 h 1398199"/>
              <a:gd name="connsiteX6" fmla="*/ 288758 w 378299"/>
              <a:gd name="connsiteY6" fmla="*/ 457200 h 1398199"/>
              <a:gd name="connsiteX7" fmla="*/ 264694 w 378299"/>
              <a:gd name="connsiteY7" fmla="*/ 529390 h 1398199"/>
              <a:gd name="connsiteX8" fmla="*/ 120316 w 378299"/>
              <a:gd name="connsiteY8" fmla="*/ 601579 h 1398199"/>
              <a:gd name="connsiteX9" fmla="*/ 144379 w 378299"/>
              <a:gd name="connsiteY9" fmla="*/ 673769 h 1398199"/>
              <a:gd name="connsiteX10" fmla="*/ 288758 w 378299"/>
              <a:gd name="connsiteY10" fmla="*/ 745958 h 1398199"/>
              <a:gd name="connsiteX11" fmla="*/ 360947 w 378299"/>
              <a:gd name="connsiteY11" fmla="*/ 794084 h 1398199"/>
              <a:gd name="connsiteX12" fmla="*/ 216568 w 378299"/>
              <a:gd name="connsiteY12" fmla="*/ 842211 h 1398199"/>
              <a:gd name="connsiteX13" fmla="*/ 144379 w 378299"/>
              <a:gd name="connsiteY13" fmla="*/ 866274 h 1398199"/>
              <a:gd name="connsiteX14" fmla="*/ 96252 w 378299"/>
              <a:gd name="connsiteY14" fmla="*/ 914400 h 1398199"/>
              <a:gd name="connsiteX15" fmla="*/ 192505 w 378299"/>
              <a:gd name="connsiteY15" fmla="*/ 1010653 h 1398199"/>
              <a:gd name="connsiteX16" fmla="*/ 312821 w 378299"/>
              <a:gd name="connsiteY16" fmla="*/ 1106905 h 1398199"/>
              <a:gd name="connsiteX17" fmla="*/ 240631 w 378299"/>
              <a:gd name="connsiteY17" fmla="*/ 1130969 h 1398199"/>
              <a:gd name="connsiteX18" fmla="*/ 120316 w 378299"/>
              <a:gd name="connsiteY18" fmla="*/ 1155032 h 1398199"/>
              <a:gd name="connsiteX19" fmla="*/ 96252 w 378299"/>
              <a:gd name="connsiteY19" fmla="*/ 1227221 h 1398199"/>
              <a:gd name="connsiteX20" fmla="*/ 168442 w 378299"/>
              <a:gd name="connsiteY20" fmla="*/ 1251284 h 1398199"/>
              <a:gd name="connsiteX21" fmla="*/ 264694 w 378299"/>
              <a:gd name="connsiteY21" fmla="*/ 1371600 h 1398199"/>
              <a:gd name="connsiteX22" fmla="*/ 168442 w 378299"/>
              <a:gd name="connsiteY22" fmla="*/ 1395663 h 139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8299" h="1398199">
                <a:moveTo>
                  <a:pt x="216568" y="0"/>
                </a:moveTo>
                <a:cubicBezTo>
                  <a:pt x="192505" y="8021"/>
                  <a:pt x="166552" y="11745"/>
                  <a:pt x="144379" y="24063"/>
                </a:cubicBezTo>
                <a:cubicBezTo>
                  <a:pt x="93817" y="52153"/>
                  <a:pt x="0" y="120316"/>
                  <a:pt x="0" y="120316"/>
                </a:cubicBezTo>
                <a:cubicBezTo>
                  <a:pt x="171896" y="234914"/>
                  <a:pt x="88265" y="202541"/>
                  <a:pt x="240631" y="240632"/>
                </a:cubicBezTo>
                <a:cubicBezTo>
                  <a:pt x="264694" y="280737"/>
                  <a:pt x="172453" y="336885"/>
                  <a:pt x="144379" y="360948"/>
                </a:cubicBezTo>
                <a:cubicBezTo>
                  <a:pt x="121692" y="372292"/>
                  <a:pt x="96252" y="376990"/>
                  <a:pt x="72189" y="385011"/>
                </a:cubicBezTo>
                <a:lnTo>
                  <a:pt x="288758" y="457200"/>
                </a:lnTo>
                <a:cubicBezTo>
                  <a:pt x="280737" y="481263"/>
                  <a:pt x="280539" y="509583"/>
                  <a:pt x="264694" y="529390"/>
                </a:cubicBezTo>
                <a:cubicBezTo>
                  <a:pt x="230769" y="571796"/>
                  <a:pt x="167871" y="585727"/>
                  <a:pt x="120316" y="601579"/>
                </a:cubicBezTo>
                <a:cubicBezTo>
                  <a:pt x="128337" y="625642"/>
                  <a:pt x="128534" y="653962"/>
                  <a:pt x="144379" y="673769"/>
                </a:cubicBezTo>
                <a:cubicBezTo>
                  <a:pt x="178304" y="716176"/>
                  <a:pt x="241203" y="730106"/>
                  <a:pt x="288758" y="745958"/>
                </a:cubicBezTo>
                <a:cubicBezTo>
                  <a:pt x="312821" y="762000"/>
                  <a:pt x="378299" y="770948"/>
                  <a:pt x="360947" y="794084"/>
                </a:cubicBezTo>
                <a:cubicBezTo>
                  <a:pt x="330509" y="834668"/>
                  <a:pt x="264694" y="826169"/>
                  <a:pt x="216568" y="842211"/>
                </a:cubicBezTo>
                <a:lnTo>
                  <a:pt x="144379" y="866274"/>
                </a:lnTo>
                <a:cubicBezTo>
                  <a:pt x="128337" y="882316"/>
                  <a:pt x="100701" y="892154"/>
                  <a:pt x="96252" y="914400"/>
                </a:cubicBezTo>
                <a:cubicBezTo>
                  <a:pt x="78752" y="1001902"/>
                  <a:pt x="145837" y="987319"/>
                  <a:pt x="192505" y="1010653"/>
                </a:cubicBezTo>
                <a:cubicBezTo>
                  <a:pt x="253214" y="1041008"/>
                  <a:pt x="268058" y="1062143"/>
                  <a:pt x="312821" y="1106905"/>
                </a:cubicBezTo>
                <a:cubicBezTo>
                  <a:pt x="288758" y="1114926"/>
                  <a:pt x="265239" y="1124817"/>
                  <a:pt x="240631" y="1130969"/>
                </a:cubicBezTo>
                <a:cubicBezTo>
                  <a:pt x="200953" y="1140889"/>
                  <a:pt x="154346" y="1132345"/>
                  <a:pt x="120316" y="1155032"/>
                </a:cubicBezTo>
                <a:cubicBezTo>
                  <a:pt x="99211" y="1169102"/>
                  <a:pt x="104273" y="1203158"/>
                  <a:pt x="96252" y="1227221"/>
                </a:cubicBezTo>
                <a:cubicBezTo>
                  <a:pt x="120315" y="1235242"/>
                  <a:pt x="146692" y="1238234"/>
                  <a:pt x="168442" y="1251284"/>
                </a:cubicBezTo>
                <a:cubicBezTo>
                  <a:pt x="206538" y="1274142"/>
                  <a:pt x="242837" y="1338814"/>
                  <a:pt x="264694" y="1371600"/>
                </a:cubicBezTo>
                <a:cubicBezTo>
                  <a:pt x="184896" y="1398199"/>
                  <a:pt x="217870" y="1395663"/>
                  <a:pt x="168442" y="139566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271" name="Text Box 71"/>
          <p:cNvSpPr txBox="1">
            <a:spLocks noChangeArrowheads="1"/>
          </p:cNvSpPr>
          <p:nvPr/>
        </p:nvSpPr>
        <p:spPr bwMode="auto">
          <a:xfrm>
            <a:off x="8524875" y="2614613"/>
            <a:ext cx="555625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R</a:t>
            </a:r>
            <a:r>
              <a:rPr lang="en-US" baseline="-25000">
                <a:latin typeface="Arial Black" pitchFamily="34" charset="0"/>
              </a:rPr>
              <a:t>L</a:t>
            </a:r>
          </a:p>
        </p:txBody>
      </p:sp>
      <p:sp>
        <p:nvSpPr>
          <p:cNvPr id="11272" name="Text Box 76"/>
          <p:cNvSpPr txBox="1">
            <a:spLocks noChangeArrowheads="1"/>
          </p:cNvSpPr>
          <p:nvPr/>
        </p:nvSpPr>
        <p:spPr bwMode="auto">
          <a:xfrm flipH="1">
            <a:off x="3381375" y="4000500"/>
            <a:ext cx="385763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+</a:t>
            </a:r>
          </a:p>
        </p:txBody>
      </p:sp>
      <p:sp>
        <p:nvSpPr>
          <p:cNvPr id="11273" name="Text Box 77"/>
          <p:cNvSpPr txBox="1">
            <a:spLocks noChangeArrowheads="1"/>
          </p:cNvSpPr>
          <p:nvPr/>
        </p:nvSpPr>
        <p:spPr bwMode="auto">
          <a:xfrm flipH="1">
            <a:off x="3381375" y="1357313"/>
            <a:ext cx="319088" cy="57943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latin typeface="Arial Black" pitchFamily="34" charset="0"/>
              </a:rPr>
              <a:t>-</a:t>
            </a:r>
          </a:p>
        </p:txBody>
      </p:sp>
      <p:sp>
        <p:nvSpPr>
          <p:cNvPr id="11274" name="Text Box 76"/>
          <p:cNvSpPr txBox="1">
            <a:spLocks noChangeArrowheads="1"/>
          </p:cNvSpPr>
          <p:nvPr/>
        </p:nvSpPr>
        <p:spPr bwMode="auto">
          <a:xfrm flipH="1">
            <a:off x="5024438" y="1143000"/>
            <a:ext cx="385762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+</a:t>
            </a:r>
          </a:p>
        </p:txBody>
      </p:sp>
      <p:sp>
        <p:nvSpPr>
          <p:cNvPr id="11275" name="Text Box 77"/>
          <p:cNvSpPr txBox="1">
            <a:spLocks noChangeArrowheads="1"/>
          </p:cNvSpPr>
          <p:nvPr/>
        </p:nvSpPr>
        <p:spPr bwMode="auto">
          <a:xfrm flipH="1">
            <a:off x="5024438" y="4071938"/>
            <a:ext cx="319087" cy="57943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latin typeface="Arial Black" pitchFamily="34" charset="0"/>
              </a:rPr>
              <a:t>-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238224" y="2928934"/>
            <a:ext cx="285752" cy="142876"/>
            <a:chOff x="1704895" y="2285993"/>
            <a:chExt cx="1962221" cy="914400"/>
          </a:xfrm>
        </p:grpSpPr>
        <p:sp>
          <p:nvSpPr>
            <p:cNvPr id="54" name="Arc 52"/>
            <p:cNvSpPr>
              <a:spLocks/>
            </p:cNvSpPr>
            <p:nvPr/>
          </p:nvSpPr>
          <p:spPr bwMode="auto">
            <a:xfrm rot="16200000">
              <a:off x="1953296" y="2037592"/>
              <a:ext cx="488585" cy="985387"/>
            </a:xfrm>
            <a:custGeom>
              <a:avLst/>
              <a:gdLst>
                <a:gd name="T0" fmla="*/ 0 w 21600"/>
                <a:gd name="T1" fmla="*/ 0 h 43131"/>
                <a:gd name="T2" fmla="*/ 0 w 21600"/>
                <a:gd name="T3" fmla="*/ 0 h 43131"/>
                <a:gd name="T4" fmla="*/ 0 w 21600"/>
                <a:gd name="T5" fmla="*/ 0 h 43131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31"/>
                <a:gd name="T11" fmla="*/ 21600 w 21600"/>
                <a:gd name="T12" fmla="*/ 43131 h 431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31" fill="none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</a:path>
                <a:path w="21600" h="43131" stroke="0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  <a:lnTo>
                    <a:pt x="0" y="21558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" name="Arc 53"/>
            <p:cNvSpPr>
              <a:spLocks/>
            </p:cNvSpPr>
            <p:nvPr/>
          </p:nvSpPr>
          <p:spPr bwMode="auto">
            <a:xfrm rot="5400000" flipV="1">
              <a:off x="2930130" y="2463407"/>
              <a:ext cx="488585" cy="985387"/>
            </a:xfrm>
            <a:custGeom>
              <a:avLst/>
              <a:gdLst>
                <a:gd name="T0" fmla="*/ 0 w 21600"/>
                <a:gd name="T1" fmla="*/ 0 h 43131"/>
                <a:gd name="T2" fmla="*/ 0 w 21600"/>
                <a:gd name="T3" fmla="*/ 0 h 43131"/>
                <a:gd name="T4" fmla="*/ 0 w 21600"/>
                <a:gd name="T5" fmla="*/ 0 h 43131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31"/>
                <a:gd name="T11" fmla="*/ 21600 w 21600"/>
                <a:gd name="T12" fmla="*/ 43131 h 431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31" fill="none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</a:path>
                <a:path w="21600" h="43131" stroke="0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  <a:lnTo>
                    <a:pt x="0" y="21558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56" name="Rectangle 55"/>
          <p:cNvSpPr/>
          <p:nvPr/>
        </p:nvSpPr>
        <p:spPr>
          <a:xfrm>
            <a:off x="0" y="-27384"/>
            <a:ext cx="9906000" cy="646331"/>
          </a:xfrm>
          <a:prstGeom prst="rect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000" b="1" kern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sz="3600" b="1" u="sng" dirty="0">
                <a:solidFill>
                  <a:srgbClr val="FFFF00"/>
                </a:solidFill>
                <a:latin typeface="Arial Black" panose="020B0A04020102020204" pitchFamily="34" charset="0"/>
                <a:cs typeface="Arial" charset="0"/>
              </a:rPr>
              <a:t>STEP UP TRANSFORMER</a:t>
            </a:r>
          </a:p>
        </p:txBody>
      </p:sp>
    </p:spTree>
  </p:cSld>
  <p:clrMapOvr>
    <a:masterClrMapping/>
  </p:clrMapOvr>
  <p:transition>
    <p:wheel spokes="2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384"/>
            <a:ext cx="9906000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STEP UP TRANSFORMER</a:t>
            </a:r>
          </a:p>
        </p:txBody>
      </p:sp>
      <p:grpSp>
        <p:nvGrpSpPr>
          <p:cNvPr id="2" name="Group 6"/>
          <p:cNvGrpSpPr/>
          <p:nvPr/>
        </p:nvGrpSpPr>
        <p:grpSpPr>
          <a:xfrm>
            <a:off x="523844" y="1143001"/>
            <a:ext cx="9001188" cy="5286395"/>
            <a:chOff x="38637" y="1143000"/>
            <a:chExt cx="9105363" cy="5421253"/>
          </a:xfrm>
        </p:grpSpPr>
        <p:grpSp>
          <p:nvGrpSpPr>
            <p:cNvPr id="3" name="Group 12"/>
            <p:cNvGrpSpPr/>
            <p:nvPr/>
          </p:nvGrpSpPr>
          <p:grpSpPr>
            <a:xfrm>
              <a:off x="38637" y="1143000"/>
              <a:ext cx="4286250" cy="5105400"/>
              <a:chOff x="0" y="914400"/>
              <a:chExt cx="4286250" cy="5105400"/>
            </a:xfrm>
          </p:grpSpPr>
          <p:pic>
            <p:nvPicPr>
              <p:cNvPr id="7170" name="Picture 2" descr="F:\tp\mag_transformer.gif"/>
              <p:cNvPicPr>
                <a:picLocks noChangeAspect="1" noChangeArrowheads="1"/>
              </p:cNvPicPr>
              <p:nvPr/>
            </p:nvPicPr>
            <p:blipFill>
              <a:blip r:embed="rId2"/>
              <a:srcRect l="6164" r="6164"/>
              <a:stretch>
                <a:fillRect/>
              </a:stretch>
            </p:blipFill>
            <p:spPr bwMode="auto">
              <a:xfrm>
                <a:off x="76200" y="914400"/>
                <a:ext cx="4038600" cy="2574608"/>
              </a:xfrm>
              <a:prstGeom prst="rect">
                <a:avLst/>
              </a:prstGeom>
              <a:noFill/>
            </p:spPr>
          </p:pic>
          <p:pic>
            <p:nvPicPr>
              <p:cNvPr id="7171" name="Picture 3" descr="F:\tp\step-up-transformer.gif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3505200"/>
                <a:ext cx="4286250" cy="2514600"/>
              </a:xfrm>
              <a:prstGeom prst="rect">
                <a:avLst/>
              </a:prstGeom>
              <a:noFill/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4495800" y="1219200"/>
              <a:ext cx="4648200" cy="5345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3200" b="1" dirty="0">
                  <a:latin typeface="Arial" pitchFamily="34" charset="0"/>
                  <a:cs typeface="Arial" pitchFamily="34" charset="0"/>
                </a:rPr>
                <a:t> N</a:t>
              </a:r>
              <a:r>
                <a:rPr lang="en-US" sz="3200" b="1" baseline="-25000" dirty="0">
                  <a:latin typeface="Arial" pitchFamily="34" charset="0"/>
                  <a:cs typeface="Arial" pitchFamily="34" charset="0"/>
                </a:rPr>
                <a:t>P</a:t>
              </a:r>
              <a:r>
                <a:rPr lang="en-US" sz="3200" b="1" dirty="0">
                  <a:latin typeface="Arial" pitchFamily="34" charset="0"/>
                  <a:cs typeface="Arial" pitchFamily="34" charset="0"/>
                </a:rPr>
                <a:t> &lt; N</a:t>
              </a:r>
              <a:r>
                <a:rPr lang="en-US" sz="3200" b="1" baseline="-25000" dirty="0">
                  <a:latin typeface="Arial" pitchFamily="34" charset="0"/>
                  <a:cs typeface="Arial" pitchFamily="34" charset="0"/>
                </a:rPr>
                <a:t>S.</a:t>
              </a:r>
            </a:p>
            <a:p>
              <a:pPr>
                <a:buFont typeface="Arial" pitchFamily="34" charset="0"/>
                <a:buChar char="•"/>
              </a:pPr>
              <a:endParaRPr lang="en-US" sz="3200" b="1" baseline="-25000" dirty="0">
                <a:latin typeface="Arial" pitchFamily="34" charset="0"/>
                <a:cs typeface="Arial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sz="3200" b="1" dirty="0">
                  <a:latin typeface="Arial" pitchFamily="34" charset="0"/>
                  <a:cs typeface="Arial" pitchFamily="34" charset="0"/>
                </a:rPr>
                <a:t> E</a:t>
              </a:r>
              <a:r>
                <a:rPr lang="en-US" sz="3200" b="1" baseline="-25000" dirty="0">
                  <a:latin typeface="Arial" pitchFamily="34" charset="0"/>
                  <a:cs typeface="Arial" pitchFamily="34" charset="0"/>
                </a:rPr>
                <a:t>P</a:t>
              </a:r>
              <a:r>
                <a:rPr lang="en-US" sz="3200" b="1" dirty="0">
                  <a:latin typeface="Arial" pitchFamily="34" charset="0"/>
                  <a:cs typeface="Arial" pitchFamily="34" charset="0"/>
                </a:rPr>
                <a:t> &lt; E</a:t>
              </a:r>
              <a:r>
                <a:rPr lang="en-US" sz="3200" b="1" baseline="-25000" dirty="0">
                  <a:latin typeface="Arial" pitchFamily="34" charset="0"/>
                  <a:cs typeface="Arial" pitchFamily="34" charset="0"/>
                </a:rPr>
                <a:t>S.</a:t>
              </a:r>
            </a:p>
            <a:p>
              <a:endParaRPr lang="en-US" sz="3200" b="1" dirty="0">
                <a:latin typeface="Arial" pitchFamily="34" charset="0"/>
                <a:cs typeface="Arial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sz="3200" b="1" dirty="0">
                  <a:latin typeface="Arial" pitchFamily="34" charset="0"/>
                  <a:cs typeface="Arial" pitchFamily="34" charset="0"/>
                </a:rPr>
                <a:t> TRANFORMS LOW VOLTAGE TO HIGHER VOLTAGE.</a:t>
              </a:r>
            </a:p>
            <a:p>
              <a:pPr>
                <a:buFont typeface="Arial" pitchFamily="34" charset="0"/>
                <a:buChar char="•"/>
              </a:pPr>
              <a:endParaRPr lang="en-US" sz="3200" b="1" dirty="0">
                <a:latin typeface="Arial" pitchFamily="34" charset="0"/>
                <a:cs typeface="Arial" pitchFamily="34" charset="0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sz="3200" b="1" dirty="0">
                  <a:latin typeface="Arial" pitchFamily="34" charset="0"/>
                  <a:cs typeface="Arial" pitchFamily="34" charset="0"/>
                </a:rPr>
                <a:t> USED IN RADIO RX, MICROPHONES, AMPLIFIERS.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4737"/>
            <a:ext cx="9906000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STEP UP TRANSFORMER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330201" y="990601"/>
            <a:ext cx="9053177" cy="3822879"/>
            <a:chOff x="304800" y="1066800"/>
            <a:chExt cx="8356779" cy="3822879"/>
          </a:xfrm>
        </p:grpSpPr>
        <p:pic>
          <p:nvPicPr>
            <p:cNvPr id="8194" name="Picture 2" descr="F:\tp\step-up.gif"/>
            <p:cNvPicPr>
              <a:picLocks noChangeAspect="1" noChangeArrowheads="1"/>
            </p:cNvPicPr>
            <p:nvPr/>
          </p:nvPicPr>
          <p:blipFill>
            <a:blip r:embed="rId2"/>
            <a:srcRect t="4991" b="11824"/>
            <a:stretch>
              <a:fillRect/>
            </a:stretch>
          </p:blipFill>
          <p:spPr bwMode="auto">
            <a:xfrm>
              <a:off x="304800" y="1066800"/>
              <a:ext cx="3886200" cy="3810000"/>
            </a:xfrm>
            <a:prstGeom prst="rect">
              <a:avLst/>
            </a:prstGeom>
            <a:noFill/>
          </p:spPr>
        </p:pic>
        <p:pic>
          <p:nvPicPr>
            <p:cNvPr id="8195" name="Picture 3" descr="F:\tp\Picture 1_145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03879" y="1079679"/>
              <a:ext cx="4457700" cy="3810000"/>
            </a:xfrm>
            <a:prstGeom prst="rect">
              <a:avLst/>
            </a:prstGeom>
            <a:noFill/>
          </p:spPr>
        </p:pic>
      </p:grpSp>
      <p:sp>
        <p:nvSpPr>
          <p:cNvPr id="10" name="TextBox 9"/>
          <p:cNvSpPr txBox="1"/>
          <p:nvPr/>
        </p:nvSpPr>
        <p:spPr>
          <a:xfrm>
            <a:off x="0" y="5105401"/>
            <a:ext cx="990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USED POWER STN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4"/>
          <p:cNvGrpSpPr>
            <a:grpSpLocks/>
          </p:cNvGrpSpPr>
          <p:nvPr/>
        </p:nvGrpSpPr>
        <p:grpSpPr bwMode="auto">
          <a:xfrm flipH="1">
            <a:off x="4887913" y="1763713"/>
            <a:ext cx="396875" cy="2832100"/>
            <a:chOff x="690" y="2060"/>
            <a:chExt cx="222" cy="2344"/>
          </a:xfrm>
        </p:grpSpPr>
        <p:grpSp>
          <p:nvGrpSpPr>
            <p:cNvPr id="12326" name="Group 5"/>
            <p:cNvGrpSpPr>
              <a:grpSpLocks/>
            </p:cNvGrpSpPr>
            <p:nvPr/>
          </p:nvGrpSpPr>
          <p:grpSpPr bwMode="auto">
            <a:xfrm>
              <a:off x="706" y="2060"/>
              <a:ext cx="206" cy="1234"/>
              <a:chOff x="706" y="2060"/>
              <a:chExt cx="206" cy="1234"/>
            </a:xfrm>
          </p:grpSpPr>
          <p:grpSp>
            <p:nvGrpSpPr>
              <p:cNvPr id="12334" name="Group 6"/>
              <p:cNvGrpSpPr>
                <a:grpSpLocks/>
              </p:cNvGrpSpPr>
              <p:nvPr/>
            </p:nvGrpSpPr>
            <p:grpSpPr bwMode="auto">
              <a:xfrm>
                <a:off x="714" y="2060"/>
                <a:ext cx="198" cy="676"/>
                <a:chOff x="516" y="1096"/>
                <a:chExt cx="595" cy="2604"/>
              </a:xfrm>
            </p:grpSpPr>
            <p:sp>
              <p:nvSpPr>
                <p:cNvPr id="12338" name="Arc 7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2339" name="Arc 8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335" name="Group 9"/>
              <p:cNvGrpSpPr>
                <a:grpSpLocks/>
              </p:cNvGrpSpPr>
              <p:nvPr/>
            </p:nvGrpSpPr>
            <p:grpSpPr bwMode="auto">
              <a:xfrm>
                <a:off x="706" y="2618"/>
                <a:ext cx="198" cy="676"/>
                <a:chOff x="516" y="1096"/>
                <a:chExt cx="595" cy="2604"/>
              </a:xfrm>
            </p:grpSpPr>
            <p:sp>
              <p:nvSpPr>
                <p:cNvPr id="12336" name="Arc 10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2337" name="Arc 11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2327" name="Group 12"/>
            <p:cNvGrpSpPr>
              <a:grpSpLocks/>
            </p:cNvGrpSpPr>
            <p:nvPr/>
          </p:nvGrpSpPr>
          <p:grpSpPr bwMode="auto">
            <a:xfrm>
              <a:off x="690" y="3170"/>
              <a:ext cx="206" cy="1234"/>
              <a:chOff x="706" y="2060"/>
              <a:chExt cx="206" cy="1234"/>
            </a:xfrm>
          </p:grpSpPr>
          <p:grpSp>
            <p:nvGrpSpPr>
              <p:cNvPr id="12328" name="Group 13"/>
              <p:cNvGrpSpPr>
                <a:grpSpLocks/>
              </p:cNvGrpSpPr>
              <p:nvPr/>
            </p:nvGrpSpPr>
            <p:grpSpPr bwMode="auto">
              <a:xfrm>
                <a:off x="714" y="2060"/>
                <a:ext cx="198" cy="676"/>
                <a:chOff x="516" y="1096"/>
                <a:chExt cx="595" cy="2604"/>
              </a:xfrm>
            </p:grpSpPr>
            <p:sp>
              <p:nvSpPr>
                <p:cNvPr id="12332" name="Arc 14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2333" name="Arc 15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329" name="Group 16"/>
              <p:cNvGrpSpPr>
                <a:grpSpLocks/>
              </p:cNvGrpSpPr>
              <p:nvPr/>
            </p:nvGrpSpPr>
            <p:grpSpPr bwMode="auto">
              <a:xfrm>
                <a:off x="706" y="2618"/>
                <a:ext cx="198" cy="676"/>
                <a:chOff x="516" y="1096"/>
                <a:chExt cx="595" cy="2604"/>
              </a:xfrm>
            </p:grpSpPr>
            <p:sp>
              <p:nvSpPr>
                <p:cNvPr id="12330" name="Arc 17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2331" name="Arc 18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</p:grpSp>
      <p:sp>
        <p:nvSpPr>
          <p:cNvPr id="12291" name="Line 19"/>
          <p:cNvSpPr>
            <a:spLocks noChangeShapeType="1"/>
          </p:cNvSpPr>
          <p:nvPr/>
        </p:nvSpPr>
        <p:spPr bwMode="auto">
          <a:xfrm flipH="1">
            <a:off x="1854200" y="4522788"/>
            <a:ext cx="3109913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92" name="Line 20"/>
          <p:cNvSpPr>
            <a:spLocks noChangeShapeType="1"/>
          </p:cNvSpPr>
          <p:nvPr/>
        </p:nvSpPr>
        <p:spPr bwMode="auto">
          <a:xfrm flipH="1">
            <a:off x="1847850" y="1830388"/>
            <a:ext cx="30353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93" name="Line 21"/>
          <p:cNvSpPr>
            <a:spLocks noChangeShapeType="1"/>
          </p:cNvSpPr>
          <p:nvPr/>
        </p:nvSpPr>
        <p:spPr bwMode="auto">
          <a:xfrm flipH="1">
            <a:off x="1879600" y="1800225"/>
            <a:ext cx="0" cy="27432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4" name="Oval 23"/>
          <p:cNvSpPr>
            <a:spLocks noChangeArrowheads="1"/>
          </p:cNvSpPr>
          <p:nvPr/>
        </p:nvSpPr>
        <p:spPr bwMode="auto">
          <a:xfrm rot="16200000" flipH="1">
            <a:off x="1497807" y="2894806"/>
            <a:ext cx="685800" cy="66516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2295" name="Text Box 25"/>
          <p:cNvSpPr txBox="1">
            <a:spLocks noChangeArrowheads="1"/>
          </p:cNvSpPr>
          <p:nvPr/>
        </p:nvSpPr>
        <p:spPr bwMode="auto">
          <a:xfrm flipH="1">
            <a:off x="4127500" y="5121275"/>
            <a:ext cx="15049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N</a:t>
            </a:r>
            <a:r>
              <a:rPr lang="en-US" baseline="-25000">
                <a:latin typeface="Arial Black" pitchFamily="34" charset="0"/>
              </a:rPr>
              <a:t>P</a:t>
            </a:r>
            <a:r>
              <a:rPr lang="en-US">
                <a:latin typeface="Arial Black" pitchFamily="34" charset="0"/>
              </a:rPr>
              <a:t> &gt; N</a:t>
            </a:r>
            <a:r>
              <a:rPr lang="en-US" baseline="-25000">
                <a:latin typeface="Arial Black" pitchFamily="34" charset="0"/>
              </a:rPr>
              <a:t>S</a:t>
            </a:r>
            <a:endParaRPr lang="en-US">
              <a:latin typeface="Arial Black" pitchFamily="34" charset="0"/>
            </a:endParaRPr>
          </a:p>
          <a:p>
            <a:r>
              <a:rPr lang="en-US">
                <a:latin typeface="Arial Black" pitchFamily="34" charset="0"/>
              </a:rPr>
              <a:t>E</a:t>
            </a:r>
            <a:r>
              <a:rPr lang="en-US" baseline="-25000">
                <a:latin typeface="Arial Black" pitchFamily="34" charset="0"/>
              </a:rPr>
              <a:t>P</a:t>
            </a:r>
            <a:r>
              <a:rPr lang="en-US">
                <a:latin typeface="Arial Black" pitchFamily="34" charset="0"/>
              </a:rPr>
              <a:t> &gt; E</a:t>
            </a:r>
            <a:r>
              <a:rPr lang="en-US" baseline="-25000">
                <a:latin typeface="Arial Black" pitchFamily="34" charset="0"/>
              </a:rPr>
              <a:t>S</a:t>
            </a:r>
          </a:p>
        </p:txBody>
      </p:sp>
      <p:sp>
        <p:nvSpPr>
          <p:cNvPr id="12296" name="Text Box 26"/>
          <p:cNvSpPr txBox="1">
            <a:spLocks noChangeArrowheads="1"/>
          </p:cNvSpPr>
          <p:nvPr/>
        </p:nvSpPr>
        <p:spPr bwMode="auto">
          <a:xfrm flipH="1">
            <a:off x="6273800" y="3186113"/>
            <a:ext cx="436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S</a:t>
            </a:r>
          </a:p>
        </p:txBody>
      </p:sp>
      <p:sp>
        <p:nvSpPr>
          <p:cNvPr id="12297" name="Text Box 27"/>
          <p:cNvSpPr txBox="1">
            <a:spLocks noChangeArrowheads="1"/>
          </p:cNvSpPr>
          <p:nvPr/>
        </p:nvSpPr>
        <p:spPr bwMode="auto">
          <a:xfrm>
            <a:off x="666750" y="3179763"/>
            <a:ext cx="928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Arial Black" pitchFamily="34" charset="0"/>
              </a:rPr>
              <a:t>E</a:t>
            </a:r>
            <a:r>
              <a:rPr lang="en-US" baseline="-25000">
                <a:latin typeface="Arial Black" pitchFamily="34" charset="0"/>
              </a:rPr>
              <a:t>P</a:t>
            </a:r>
            <a:endParaRPr lang="en-US">
              <a:latin typeface="Arial Black" pitchFamily="34" charset="0"/>
            </a:endParaRPr>
          </a:p>
        </p:txBody>
      </p:sp>
      <p:grpSp>
        <p:nvGrpSpPr>
          <p:cNvPr id="12298" name="Group 28"/>
          <p:cNvGrpSpPr>
            <a:grpSpLocks/>
          </p:cNvGrpSpPr>
          <p:nvPr/>
        </p:nvGrpSpPr>
        <p:grpSpPr bwMode="auto">
          <a:xfrm>
            <a:off x="5857875" y="2446338"/>
            <a:ext cx="252413" cy="1581150"/>
            <a:chOff x="690" y="2060"/>
            <a:chExt cx="222" cy="2344"/>
          </a:xfrm>
        </p:grpSpPr>
        <p:grpSp>
          <p:nvGrpSpPr>
            <p:cNvPr id="12312" name="Group 29"/>
            <p:cNvGrpSpPr>
              <a:grpSpLocks/>
            </p:cNvGrpSpPr>
            <p:nvPr/>
          </p:nvGrpSpPr>
          <p:grpSpPr bwMode="auto">
            <a:xfrm>
              <a:off x="706" y="2060"/>
              <a:ext cx="206" cy="1234"/>
              <a:chOff x="706" y="2060"/>
              <a:chExt cx="206" cy="1234"/>
            </a:xfrm>
          </p:grpSpPr>
          <p:grpSp>
            <p:nvGrpSpPr>
              <p:cNvPr id="12320" name="Group 30"/>
              <p:cNvGrpSpPr>
                <a:grpSpLocks/>
              </p:cNvGrpSpPr>
              <p:nvPr/>
            </p:nvGrpSpPr>
            <p:grpSpPr bwMode="auto">
              <a:xfrm>
                <a:off x="714" y="2060"/>
                <a:ext cx="198" cy="676"/>
                <a:chOff x="516" y="1096"/>
                <a:chExt cx="595" cy="2604"/>
              </a:xfrm>
            </p:grpSpPr>
            <p:sp>
              <p:nvSpPr>
                <p:cNvPr id="12324" name="Arc 31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2325" name="Arc 32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321" name="Group 33"/>
              <p:cNvGrpSpPr>
                <a:grpSpLocks/>
              </p:cNvGrpSpPr>
              <p:nvPr/>
            </p:nvGrpSpPr>
            <p:grpSpPr bwMode="auto">
              <a:xfrm>
                <a:off x="706" y="2618"/>
                <a:ext cx="198" cy="676"/>
                <a:chOff x="516" y="1096"/>
                <a:chExt cx="595" cy="2604"/>
              </a:xfrm>
            </p:grpSpPr>
            <p:sp>
              <p:nvSpPr>
                <p:cNvPr id="12322" name="Arc 34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2323" name="Arc 35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2313" name="Group 36"/>
            <p:cNvGrpSpPr>
              <a:grpSpLocks/>
            </p:cNvGrpSpPr>
            <p:nvPr/>
          </p:nvGrpSpPr>
          <p:grpSpPr bwMode="auto">
            <a:xfrm>
              <a:off x="690" y="3170"/>
              <a:ext cx="206" cy="1234"/>
              <a:chOff x="706" y="2060"/>
              <a:chExt cx="206" cy="1234"/>
            </a:xfrm>
          </p:grpSpPr>
          <p:grpSp>
            <p:nvGrpSpPr>
              <p:cNvPr id="12314" name="Group 37"/>
              <p:cNvGrpSpPr>
                <a:grpSpLocks/>
              </p:cNvGrpSpPr>
              <p:nvPr/>
            </p:nvGrpSpPr>
            <p:grpSpPr bwMode="auto">
              <a:xfrm>
                <a:off x="714" y="2060"/>
                <a:ext cx="198" cy="676"/>
                <a:chOff x="516" y="1096"/>
                <a:chExt cx="595" cy="2604"/>
              </a:xfrm>
            </p:grpSpPr>
            <p:sp>
              <p:nvSpPr>
                <p:cNvPr id="12318" name="Arc 38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2319" name="Arc 39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315" name="Group 40"/>
              <p:cNvGrpSpPr>
                <a:grpSpLocks/>
              </p:cNvGrpSpPr>
              <p:nvPr/>
            </p:nvGrpSpPr>
            <p:grpSpPr bwMode="auto">
              <a:xfrm>
                <a:off x="706" y="2618"/>
                <a:ext cx="198" cy="676"/>
                <a:chOff x="516" y="1096"/>
                <a:chExt cx="595" cy="2604"/>
              </a:xfrm>
            </p:grpSpPr>
            <p:sp>
              <p:nvSpPr>
                <p:cNvPr id="12316" name="Arc 41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2317" name="Arc 42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</p:grpSp>
      <p:sp>
        <p:nvSpPr>
          <p:cNvPr id="12299" name="Line 43"/>
          <p:cNvSpPr>
            <a:spLocks noChangeShapeType="1"/>
          </p:cNvSpPr>
          <p:nvPr/>
        </p:nvSpPr>
        <p:spPr bwMode="auto">
          <a:xfrm>
            <a:off x="6064250" y="3986213"/>
            <a:ext cx="1971675" cy="0"/>
          </a:xfrm>
          <a:prstGeom prst="line">
            <a:avLst/>
          </a:prstGeom>
          <a:noFill/>
          <a:ln w="57150">
            <a:solidFill>
              <a:srgbClr val="FF505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00" name="Line 44"/>
          <p:cNvSpPr>
            <a:spLocks noChangeShapeType="1"/>
          </p:cNvSpPr>
          <p:nvPr/>
        </p:nvSpPr>
        <p:spPr bwMode="auto">
          <a:xfrm>
            <a:off x="6113463" y="2482850"/>
            <a:ext cx="1925637" cy="0"/>
          </a:xfrm>
          <a:prstGeom prst="line">
            <a:avLst/>
          </a:prstGeom>
          <a:noFill/>
          <a:ln w="57150">
            <a:solidFill>
              <a:srgbClr val="FF505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01" name="Line 45"/>
          <p:cNvSpPr>
            <a:spLocks noChangeShapeType="1"/>
          </p:cNvSpPr>
          <p:nvPr/>
        </p:nvSpPr>
        <p:spPr bwMode="auto">
          <a:xfrm>
            <a:off x="8004175" y="2489200"/>
            <a:ext cx="0" cy="1489075"/>
          </a:xfrm>
          <a:prstGeom prst="line">
            <a:avLst/>
          </a:prstGeom>
          <a:noFill/>
          <a:ln w="57150">
            <a:solidFill>
              <a:srgbClr val="FF505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2" name="Text Box 49"/>
          <p:cNvSpPr txBox="1">
            <a:spLocks noChangeArrowheads="1"/>
          </p:cNvSpPr>
          <p:nvPr/>
        </p:nvSpPr>
        <p:spPr bwMode="auto">
          <a:xfrm flipH="1">
            <a:off x="4264025" y="3184525"/>
            <a:ext cx="438150" cy="4572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P</a:t>
            </a:r>
          </a:p>
        </p:txBody>
      </p:sp>
      <p:sp>
        <p:nvSpPr>
          <p:cNvPr id="12305" name="Text Box 71"/>
          <p:cNvSpPr txBox="1">
            <a:spLocks noChangeArrowheads="1"/>
          </p:cNvSpPr>
          <p:nvPr/>
        </p:nvSpPr>
        <p:spPr bwMode="auto">
          <a:xfrm>
            <a:off x="8310563" y="3000375"/>
            <a:ext cx="555625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R</a:t>
            </a:r>
            <a:r>
              <a:rPr lang="en-US" baseline="-25000">
                <a:latin typeface="Arial Black" pitchFamily="34" charset="0"/>
              </a:rPr>
              <a:t>L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953375" y="2954338"/>
            <a:ext cx="142875" cy="500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808913" y="2959100"/>
            <a:ext cx="300037" cy="565150"/>
          </a:xfrm>
          <a:custGeom>
            <a:avLst/>
            <a:gdLst>
              <a:gd name="connsiteX0" fmla="*/ 180251 w 300567"/>
              <a:gd name="connsiteY0" fmla="*/ 0 h 564796"/>
              <a:gd name="connsiteX1" fmla="*/ 35872 w 300567"/>
              <a:gd name="connsiteY1" fmla="*/ 48127 h 564796"/>
              <a:gd name="connsiteX2" fmla="*/ 83999 w 300567"/>
              <a:gd name="connsiteY2" fmla="*/ 96253 h 564796"/>
              <a:gd name="connsiteX3" fmla="*/ 300567 w 300567"/>
              <a:gd name="connsiteY3" fmla="*/ 144379 h 564796"/>
              <a:gd name="connsiteX4" fmla="*/ 180251 w 300567"/>
              <a:gd name="connsiteY4" fmla="*/ 240632 h 564796"/>
              <a:gd name="connsiteX5" fmla="*/ 35872 w 300567"/>
              <a:gd name="connsiteY5" fmla="*/ 288758 h 564796"/>
              <a:gd name="connsiteX6" fmla="*/ 108062 w 300567"/>
              <a:gd name="connsiteY6" fmla="*/ 336885 h 564796"/>
              <a:gd name="connsiteX7" fmla="*/ 228378 w 300567"/>
              <a:gd name="connsiteY7" fmla="*/ 360948 h 564796"/>
              <a:gd name="connsiteX8" fmla="*/ 180251 w 300567"/>
              <a:gd name="connsiteY8" fmla="*/ 409074 h 564796"/>
              <a:gd name="connsiteX9" fmla="*/ 108062 w 300567"/>
              <a:gd name="connsiteY9" fmla="*/ 457200 h 564796"/>
              <a:gd name="connsiteX10" fmla="*/ 252441 w 300567"/>
              <a:gd name="connsiteY10" fmla="*/ 553453 h 56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0567" h="564796">
                <a:moveTo>
                  <a:pt x="180251" y="0"/>
                </a:moveTo>
                <a:cubicBezTo>
                  <a:pt x="132125" y="16042"/>
                  <a:pt x="0" y="12256"/>
                  <a:pt x="35872" y="48127"/>
                </a:cubicBezTo>
                <a:cubicBezTo>
                  <a:pt x="51914" y="64169"/>
                  <a:pt x="64545" y="84581"/>
                  <a:pt x="83999" y="96253"/>
                </a:cubicBezTo>
                <a:cubicBezTo>
                  <a:pt x="129567" y="123594"/>
                  <a:pt x="271409" y="139519"/>
                  <a:pt x="300567" y="144379"/>
                </a:cubicBezTo>
                <a:cubicBezTo>
                  <a:pt x="260565" y="184382"/>
                  <a:pt x="234894" y="216347"/>
                  <a:pt x="180251" y="240632"/>
                </a:cubicBezTo>
                <a:cubicBezTo>
                  <a:pt x="133894" y="261235"/>
                  <a:pt x="35872" y="288758"/>
                  <a:pt x="35872" y="288758"/>
                </a:cubicBezTo>
                <a:cubicBezTo>
                  <a:pt x="59935" y="304800"/>
                  <a:pt x="80983" y="326730"/>
                  <a:pt x="108062" y="336885"/>
                </a:cubicBezTo>
                <a:cubicBezTo>
                  <a:pt x="146357" y="351246"/>
                  <a:pt x="199458" y="332028"/>
                  <a:pt x="228378" y="360948"/>
                </a:cubicBezTo>
                <a:cubicBezTo>
                  <a:pt x="244420" y="376990"/>
                  <a:pt x="197967" y="394902"/>
                  <a:pt x="180251" y="409074"/>
                </a:cubicBezTo>
                <a:cubicBezTo>
                  <a:pt x="157668" y="427140"/>
                  <a:pt x="132125" y="441158"/>
                  <a:pt x="108062" y="457200"/>
                </a:cubicBezTo>
                <a:cubicBezTo>
                  <a:pt x="215658" y="564796"/>
                  <a:pt x="158941" y="553453"/>
                  <a:pt x="252441" y="55345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b="1" dirty="0"/>
          </a:p>
        </p:txBody>
      </p:sp>
      <p:sp>
        <p:nvSpPr>
          <p:cNvPr id="12308" name="Text Box 76"/>
          <p:cNvSpPr txBox="1">
            <a:spLocks noChangeArrowheads="1"/>
          </p:cNvSpPr>
          <p:nvPr/>
        </p:nvSpPr>
        <p:spPr bwMode="auto">
          <a:xfrm flipH="1">
            <a:off x="4495800" y="4614863"/>
            <a:ext cx="385763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+</a:t>
            </a:r>
          </a:p>
        </p:txBody>
      </p:sp>
      <p:sp>
        <p:nvSpPr>
          <p:cNvPr id="12309" name="Text Box 77"/>
          <p:cNvSpPr txBox="1">
            <a:spLocks noChangeArrowheads="1"/>
          </p:cNvSpPr>
          <p:nvPr/>
        </p:nvSpPr>
        <p:spPr bwMode="auto">
          <a:xfrm flipH="1">
            <a:off x="4495800" y="1285875"/>
            <a:ext cx="319088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latin typeface="Arial Black" pitchFamily="34" charset="0"/>
              </a:rPr>
              <a:t>-</a:t>
            </a:r>
          </a:p>
        </p:txBody>
      </p:sp>
      <p:sp>
        <p:nvSpPr>
          <p:cNvPr id="12310" name="Text Box 76"/>
          <p:cNvSpPr txBox="1">
            <a:spLocks noChangeArrowheads="1"/>
          </p:cNvSpPr>
          <p:nvPr/>
        </p:nvSpPr>
        <p:spPr bwMode="auto">
          <a:xfrm flipH="1">
            <a:off x="5853113" y="1778000"/>
            <a:ext cx="385762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+</a:t>
            </a:r>
          </a:p>
        </p:txBody>
      </p:sp>
      <p:sp>
        <p:nvSpPr>
          <p:cNvPr id="12311" name="Text Box 77"/>
          <p:cNvSpPr txBox="1">
            <a:spLocks noChangeArrowheads="1"/>
          </p:cNvSpPr>
          <p:nvPr/>
        </p:nvSpPr>
        <p:spPr bwMode="auto">
          <a:xfrm flipH="1">
            <a:off x="5853113" y="4286250"/>
            <a:ext cx="319087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latin typeface="Arial Black" pitchFamily="34" charset="0"/>
              </a:rPr>
              <a:t>-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666852" y="3143248"/>
            <a:ext cx="390585" cy="285753"/>
            <a:chOff x="1704895" y="2285993"/>
            <a:chExt cx="1962221" cy="914400"/>
          </a:xfrm>
        </p:grpSpPr>
        <p:sp>
          <p:nvSpPr>
            <p:cNvPr id="54" name="Arc 52"/>
            <p:cNvSpPr>
              <a:spLocks/>
            </p:cNvSpPr>
            <p:nvPr/>
          </p:nvSpPr>
          <p:spPr bwMode="auto">
            <a:xfrm rot="16200000">
              <a:off x="1953296" y="2037592"/>
              <a:ext cx="488585" cy="985387"/>
            </a:xfrm>
            <a:custGeom>
              <a:avLst/>
              <a:gdLst>
                <a:gd name="T0" fmla="*/ 0 w 21600"/>
                <a:gd name="T1" fmla="*/ 0 h 43131"/>
                <a:gd name="T2" fmla="*/ 0 w 21600"/>
                <a:gd name="T3" fmla="*/ 0 h 43131"/>
                <a:gd name="T4" fmla="*/ 0 w 21600"/>
                <a:gd name="T5" fmla="*/ 0 h 43131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31"/>
                <a:gd name="T11" fmla="*/ 21600 w 21600"/>
                <a:gd name="T12" fmla="*/ 43131 h 431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31" fill="none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</a:path>
                <a:path w="21600" h="43131" stroke="0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  <a:lnTo>
                    <a:pt x="0" y="21558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5" name="Arc 53"/>
            <p:cNvSpPr>
              <a:spLocks/>
            </p:cNvSpPr>
            <p:nvPr/>
          </p:nvSpPr>
          <p:spPr bwMode="auto">
            <a:xfrm rot="5400000" flipV="1">
              <a:off x="2930130" y="2463407"/>
              <a:ext cx="488585" cy="985387"/>
            </a:xfrm>
            <a:custGeom>
              <a:avLst/>
              <a:gdLst>
                <a:gd name="T0" fmla="*/ 0 w 21600"/>
                <a:gd name="T1" fmla="*/ 0 h 43131"/>
                <a:gd name="T2" fmla="*/ 0 w 21600"/>
                <a:gd name="T3" fmla="*/ 0 h 43131"/>
                <a:gd name="T4" fmla="*/ 0 w 21600"/>
                <a:gd name="T5" fmla="*/ 0 h 43131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31"/>
                <a:gd name="T11" fmla="*/ 21600 w 21600"/>
                <a:gd name="T12" fmla="*/ 43131 h 431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31" fill="none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</a:path>
                <a:path w="21600" h="43131" stroke="0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  <a:lnTo>
                    <a:pt x="0" y="21558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56" name="Rectangle 55"/>
          <p:cNvSpPr/>
          <p:nvPr/>
        </p:nvSpPr>
        <p:spPr>
          <a:xfrm>
            <a:off x="1" y="-27384"/>
            <a:ext cx="9905996" cy="646331"/>
          </a:xfrm>
          <a:prstGeom prst="rect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000" b="1" kern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sz="3600" b="1" u="sng" dirty="0">
                <a:solidFill>
                  <a:srgbClr val="FFFF00"/>
                </a:solidFill>
                <a:latin typeface="Arial Black" panose="020B0A04020102020204" pitchFamily="34" charset="0"/>
              </a:rPr>
              <a:t>STEP DOWN TRANSFORMER</a:t>
            </a:r>
          </a:p>
        </p:txBody>
      </p:sp>
    </p:spTree>
  </p:cSld>
  <p:clrMapOvr>
    <a:masterClrMapping/>
  </p:clrMapOvr>
  <p:transition>
    <p:wheel spokes="2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 flipH="1">
            <a:off x="4887913" y="1763713"/>
            <a:ext cx="396875" cy="2832100"/>
            <a:chOff x="690" y="2060"/>
            <a:chExt cx="222" cy="2344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706" y="2060"/>
              <a:ext cx="206" cy="1234"/>
              <a:chOff x="706" y="2060"/>
              <a:chExt cx="206" cy="1234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714" y="2060"/>
                <a:ext cx="198" cy="676"/>
                <a:chOff x="516" y="1096"/>
                <a:chExt cx="595" cy="2604"/>
              </a:xfrm>
            </p:grpSpPr>
            <p:sp>
              <p:nvSpPr>
                <p:cNvPr id="12338" name="Arc 7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2339" name="Arc 8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" name="Group 9"/>
              <p:cNvGrpSpPr>
                <a:grpSpLocks/>
              </p:cNvGrpSpPr>
              <p:nvPr/>
            </p:nvGrpSpPr>
            <p:grpSpPr bwMode="auto">
              <a:xfrm>
                <a:off x="706" y="2618"/>
                <a:ext cx="198" cy="676"/>
                <a:chOff x="516" y="1096"/>
                <a:chExt cx="595" cy="2604"/>
              </a:xfrm>
            </p:grpSpPr>
            <p:sp>
              <p:nvSpPr>
                <p:cNvPr id="12336" name="Arc 10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2337" name="Arc 11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6" name="Group 12"/>
            <p:cNvGrpSpPr>
              <a:grpSpLocks/>
            </p:cNvGrpSpPr>
            <p:nvPr/>
          </p:nvGrpSpPr>
          <p:grpSpPr bwMode="auto">
            <a:xfrm>
              <a:off x="690" y="3170"/>
              <a:ext cx="206" cy="1234"/>
              <a:chOff x="706" y="2060"/>
              <a:chExt cx="206" cy="1234"/>
            </a:xfrm>
          </p:grpSpPr>
          <p:grpSp>
            <p:nvGrpSpPr>
              <p:cNvPr id="7" name="Group 13"/>
              <p:cNvGrpSpPr>
                <a:grpSpLocks/>
              </p:cNvGrpSpPr>
              <p:nvPr/>
            </p:nvGrpSpPr>
            <p:grpSpPr bwMode="auto">
              <a:xfrm>
                <a:off x="714" y="2060"/>
                <a:ext cx="198" cy="676"/>
                <a:chOff x="516" y="1096"/>
                <a:chExt cx="595" cy="2604"/>
              </a:xfrm>
            </p:grpSpPr>
            <p:sp>
              <p:nvSpPr>
                <p:cNvPr id="12332" name="Arc 14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2333" name="Arc 15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8" name="Group 16"/>
              <p:cNvGrpSpPr>
                <a:grpSpLocks/>
              </p:cNvGrpSpPr>
              <p:nvPr/>
            </p:nvGrpSpPr>
            <p:grpSpPr bwMode="auto">
              <a:xfrm>
                <a:off x="706" y="2618"/>
                <a:ext cx="198" cy="676"/>
                <a:chOff x="516" y="1096"/>
                <a:chExt cx="595" cy="2604"/>
              </a:xfrm>
            </p:grpSpPr>
            <p:sp>
              <p:nvSpPr>
                <p:cNvPr id="12330" name="Arc 17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2331" name="Arc 18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</p:grpSp>
      <p:sp>
        <p:nvSpPr>
          <p:cNvPr id="12291" name="Line 19"/>
          <p:cNvSpPr>
            <a:spLocks noChangeShapeType="1"/>
          </p:cNvSpPr>
          <p:nvPr/>
        </p:nvSpPr>
        <p:spPr bwMode="auto">
          <a:xfrm flipH="1">
            <a:off x="1854201" y="4522788"/>
            <a:ext cx="3109913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92" name="Line 20"/>
          <p:cNvSpPr>
            <a:spLocks noChangeShapeType="1"/>
          </p:cNvSpPr>
          <p:nvPr/>
        </p:nvSpPr>
        <p:spPr bwMode="auto">
          <a:xfrm flipH="1">
            <a:off x="1847851" y="1830388"/>
            <a:ext cx="30353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93" name="Line 21"/>
          <p:cNvSpPr>
            <a:spLocks noChangeShapeType="1"/>
          </p:cNvSpPr>
          <p:nvPr/>
        </p:nvSpPr>
        <p:spPr bwMode="auto">
          <a:xfrm flipH="1">
            <a:off x="1879600" y="1800225"/>
            <a:ext cx="0" cy="27432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4" name="Oval 23"/>
          <p:cNvSpPr>
            <a:spLocks noChangeArrowheads="1"/>
          </p:cNvSpPr>
          <p:nvPr/>
        </p:nvSpPr>
        <p:spPr bwMode="auto">
          <a:xfrm rot="16200000" flipH="1">
            <a:off x="1497807" y="2894808"/>
            <a:ext cx="685800" cy="66516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12296" name="Text Box 26"/>
          <p:cNvSpPr txBox="1">
            <a:spLocks noChangeArrowheads="1"/>
          </p:cNvSpPr>
          <p:nvPr/>
        </p:nvSpPr>
        <p:spPr bwMode="auto">
          <a:xfrm flipH="1">
            <a:off x="6273801" y="3186113"/>
            <a:ext cx="407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S</a:t>
            </a:r>
          </a:p>
        </p:txBody>
      </p:sp>
      <p:sp>
        <p:nvSpPr>
          <p:cNvPr id="12297" name="Text Box 27"/>
          <p:cNvSpPr txBox="1">
            <a:spLocks noChangeArrowheads="1"/>
          </p:cNvSpPr>
          <p:nvPr/>
        </p:nvSpPr>
        <p:spPr bwMode="auto">
          <a:xfrm>
            <a:off x="666750" y="3179763"/>
            <a:ext cx="9286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Arial Black" pitchFamily="34" charset="0"/>
              </a:rPr>
              <a:t>E</a:t>
            </a:r>
            <a:r>
              <a:rPr lang="en-US" baseline="-25000">
                <a:latin typeface="Arial Black" pitchFamily="34" charset="0"/>
              </a:rPr>
              <a:t>P</a:t>
            </a:r>
            <a:endParaRPr lang="en-US">
              <a:latin typeface="Arial Black" pitchFamily="34" charset="0"/>
            </a:endParaRPr>
          </a:p>
        </p:txBody>
      </p:sp>
      <p:grpSp>
        <p:nvGrpSpPr>
          <p:cNvPr id="9" name="Group 28"/>
          <p:cNvGrpSpPr>
            <a:grpSpLocks/>
          </p:cNvGrpSpPr>
          <p:nvPr/>
        </p:nvGrpSpPr>
        <p:grpSpPr bwMode="auto">
          <a:xfrm>
            <a:off x="5857877" y="2446338"/>
            <a:ext cx="252413" cy="1581150"/>
            <a:chOff x="690" y="2060"/>
            <a:chExt cx="222" cy="2344"/>
          </a:xfrm>
        </p:grpSpPr>
        <p:grpSp>
          <p:nvGrpSpPr>
            <p:cNvPr id="10" name="Group 29"/>
            <p:cNvGrpSpPr>
              <a:grpSpLocks/>
            </p:cNvGrpSpPr>
            <p:nvPr/>
          </p:nvGrpSpPr>
          <p:grpSpPr bwMode="auto">
            <a:xfrm>
              <a:off x="706" y="2060"/>
              <a:ext cx="206" cy="1234"/>
              <a:chOff x="706" y="2060"/>
              <a:chExt cx="206" cy="1234"/>
            </a:xfrm>
          </p:grpSpPr>
          <p:grpSp>
            <p:nvGrpSpPr>
              <p:cNvPr id="11" name="Group 30"/>
              <p:cNvGrpSpPr>
                <a:grpSpLocks/>
              </p:cNvGrpSpPr>
              <p:nvPr/>
            </p:nvGrpSpPr>
            <p:grpSpPr bwMode="auto">
              <a:xfrm>
                <a:off x="714" y="2060"/>
                <a:ext cx="198" cy="676"/>
                <a:chOff x="516" y="1096"/>
                <a:chExt cx="595" cy="2604"/>
              </a:xfrm>
            </p:grpSpPr>
            <p:sp>
              <p:nvSpPr>
                <p:cNvPr id="12324" name="Arc 31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2325" name="Arc 32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" name="Group 33"/>
              <p:cNvGrpSpPr>
                <a:grpSpLocks/>
              </p:cNvGrpSpPr>
              <p:nvPr/>
            </p:nvGrpSpPr>
            <p:grpSpPr bwMode="auto">
              <a:xfrm>
                <a:off x="706" y="2618"/>
                <a:ext cx="198" cy="676"/>
                <a:chOff x="516" y="1096"/>
                <a:chExt cx="595" cy="2604"/>
              </a:xfrm>
            </p:grpSpPr>
            <p:sp>
              <p:nvSpPr>
                <p:cNvPr id="12322" name="Arc 34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2323" name="Arc 35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13" name="Group 36"/>
            <p:cNvGrpSpPr>
              <a:grpSpLocks/>
            </p:cNvGrpSpPr>
            <p:nvPr/>
          </p:nvGrpSpPr>
          <p:grpSpPr bwMode="auto">
            <a:xfrm>
              <a:off x="690" y="3170"/>
              <a:ext cx="206" cy="1234"/>
              <a:chOff x="706" y="2060"/>
              <a:chExt cx="206" cy="1234"/>
            </a:xfrm>
          </p:grpSpPr>
          <p:grpSp>
            <p:nvGrpSpPr>
              <p:cNvPr id="14" name="Group 37"/>
              <p:cNvGrpSpPr>
                <a:grpSpLocks/>
              </p:cNvGrpSpPr>
              <p:nvPr/>
            </p:nvGrpSpPr>
            <p:grpSpPr bwMode="auto">
              <a:xfrm>
                <a:off x="714" y="2060"/>
                <a:ext cx="198" cy="676"/>
                <a:chOff x="516" y="1096"/>
                <a:chExt cx="595" cy="2604"/>
              </a:xfrm>
            </p:grpSpPr>
            <p:sp>
              <p:nvSpPr>
                <p:cNvPr id="12318" name="Arc 38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2319" name="Arc 39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5" name="Group 40"/>
              <p:cNvGrpSpPr>
                <a:grpSpLocks/>
              </p:cNvGrpSpPr>
              <p:nvPr/>
            </p:nvGrpSpPr>
            <p:grpSpPr bwMode="auto">
              <a:xfrm>
                <a:off x="706" y="2618"/>
                <a:ext cx="198" cy="676"/>
                <a:chOff x="516" y="1096"/>
                <a:chExt cx="595" cy="2604"/>
              </a:xfrm>
            </p:grpSpPr>
            <p:sp>
              <p:nvSpPr>
                <p:cNvPr id="12316" name="Arc 41"/>
                <p:cNvSpPr>
                  <a:spLocks/>
                </p:cNvSpPr>
                <p:nvPr/>
              </p:nvSpPr>
              <p:spPr bwMode="auto">
                <a:xfrm>
                  <a:off x="528" y="1096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  <p:sp>
              <p:nvSpPr>
                <p:cNvPr id="12317" name="Arc 42"/>
                <p:cNvSpPr>
                  <a:spLocks/>
                </p:cNvSpPr>
                <p:nvPr/>
              </p:nvSpPr>
              <p:spPr bwMode="auto">
                <a:xfrm>
                  <a:off x="516" y="2164"/>
                  <a:ext cx="583" cy="1536"/>
                </a:xfrm>
                <a:custGeom>
                  <a:avLst/>
                  <a:gdLst>
                    <a:gd name="T0" fmla="*/ 0 w 37451"/>
                    <a:gd name="T1" fmla="*/ 0 h 43200"/>
                    <a:gd name="T2" fmla="*/ 0 w 37451"/>
                    <a:gd name="T3" fmla="*/ 0 h 43200"/>
                    <a:gd name="T4" fmla="*/ 0 w 37451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37451"/>
                    <a:gd name="T10" fmla="*/ 0 h 43200"/>
                    <a:gd name="T11" fmla="*/ 37451 w 37451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7451" h="43200" fill="none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</a:path>
                    <a:path w="37451" h="43200" stroke="0" extrusionOk="0">
                      <a:moveTo>
                        <a:pt x="36668" y="37076"/>
                      </a:moveTo>
                      <a:cubicBezTo>
                        <a:pt x="32635" y="41002"/>
                        <a:pt x="27228" y="43199"/>
                        <a:pt x="21600" y="43200"/>
                      </a:cubicBezTo>
                      <a:cubicBezTo>
                        <a:pt x="9670" y="43200"/>
                        <a:pt x="0" y="33529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27617" y="-1"/>
                        <a:pt x="33363" y="2510"/>
                        <a:pt x="37451" y="6926"/>
                      </a:cubicBezTo>
                      <a:lnTo>
                        <a:pt x="21600" y="21600"/>
                      </a:lnTo>
                      <a:close/>
                    </a:path>
                  </a:pathLst>
                </a:custGeom>
                <a:noFill/>
                <a:ln w="5715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/>
                </a:p>
              </p:txBody>
            </p:sp>
          </p:grpSp>
        </p:grpSp>
      </p:grpSp>
      <p:sp>
        <p:nvSpPr>
          <p:cNvPr id="12299" name="Line 43"/>
          <p:cNvSpPr>
            <a:spLocks noChangeShapeType="1"/>
          </p:cNvSpPr>
          <p:nvPr/>
        </p:nvSpPr>
        <p:spPr bwMode="auto">
          <a:xfrm>
            <a:off x="6064251" y="3986213"/>
            <a:ext cx="1971675" cy="0"/>
          </a:xfrm>
          <a:prstGeom prst="line">
            <a:avLst/>
          </a:prstGeom>
          <a:noFill/>
          <a:ln w="57150">
            <a:solidFill>
              <a:srgbClr val="FF505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00" name="Line 44"/>
          <p:cNvSpPr>
            <a:spLocks noChangeShapeType="1"/>
          </p:cNvSpPr>
          <p:nvPr/>
        </p:nvSpPr>
        <p:spPr bwMode="auto">
          <a:xfrm>
            <a:off x="6113464" y="2482850"/>
            <a:ext cx="1925637" cy="0"/>
          </a:xfrm>
          <a:prstGeom prst="line">
            <a:avLst/>
          </a:prstGeom>
          <a:noFill/>
          <a:ln w="57150">
            <a:solidFill>
              <a:srgbClr val="FF505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01" name="Line 45"/>
          <p:cNvSpPr>
            <a:spLocks noChangeShapeType="1"/>
          </p:cNvSpPr>
          <p:nvPr/>
        </p:nvSpPr>
        <p:spPr bwMode="auto">
          <a:xfrm>
            <a:off x="8004175" y="2489202"/>
            <a:ext cx="0" cy="1489075"/>
          </a:xfrm>
          <a:prstGeom prst="line">
            <a:avLst/>
          </a:prstGeom>
          <a:noFill/>
          <a:ln w="57150">
            <a:solidFill>
              <a:srgbClr val="FF505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2" name="Text Box 49"/>
          <p:cNvSpPr txBox="1">
            <a:spLocks noChangeArrowheads="1"/>
          </p:cNvSpPr>
          <p:nvPr/>
        </p:nvSpPr>
        <p:spPr bwMode="auto">
          <a:xfrm flipH="1">
            <a:off x="4264025" y="3184525"/>
            <a:ext cx="407484" cy="46166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P</a:t>
            </a:r>
          </a:p>
        </p:txBody>
      </p:sp>
      <p:sp>
        <p:nvSpPr>
          <p:cNvPr id="12303" name="Text Box 51"/>
          <p:cNvSpPr txBox="1">
            <a:spLocks noChangeArrowheads="1"/>
          </p:cNvSpPr>
          <p:nvPr/>
        </p:nvSpPr>
        <p:spPr bwMode="auto">
          <a:xfrm>
            <a:off x="0" y="-27384"/>
            <a:ext cx="9906000" cy="70167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>
                <a:solidFill>
                  <a:srgbClr val="FFFF00"/>
                </a:solidFill>
              </a:rPr>
              <a:t>STEP DOWN TRANSFORMER</a:t>
            </a:r>
          </a:p>
        </p:txBody>
      </p:sp>
      <p:sp>
        <p:nvSpPr>
          <p:cNvPr id="12305" name="Text Box 71"/>
          <p:cNvSpPr txBox="1">
            <a:spLocks noChangeArrowheads="1"/>
          </p:cNvSpPr>
          <p:nvPr/>
        </p:nvSpPr>
        <p:spPr bwMode="auto">
          <a:xfrm>
            <a:off x="8310563" y="3000375"/>
            <a:ext cx="559769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R</a:t>
            </a:r>
            <a:r>
              <a:rPr lang="en-US" baseline="-25000">
                <a:latin typeface="Arial Black" pitchFamily="34" charset="0"/>
              </a:rPr>
              <a:t>L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953376" y="2954338"/>
            <a:ext cx="142875" cy="500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808914" y="2959100"/>
            <a:ext cx="300037" cy="565150"/>
          </a:xfrm>
          <a:custGeom>
            <a:avLst/>
            <a:gdLst>
              <a:gd name="connsiteX0" fmla="*/ 180251 w 300567"/>
              <a:gd name="connsiteY0" fmla="*/ 0 h 564796"/>
              <a:gd name="connsiteX1" fmla="*/ 35872 w 300567"/>
              <a:gd name="connsiteY1" fmla="*/ 48127 h 564796"/>
              <a:gd name="connsiteX2" fmla="*/ 83999 w 300567"/>
              <a:gd name="connsiteY2" fmla="*/ 96253 h 564796"/>
              <a:gd name="connsiteX3" fmla="*/ 300567 w 300567"/>
              <a:gd name="connsiteY3" fmla="*/ 144379 h 564796"/>
              <a:gd name="connsiteX4" fmla="*/ 180251 w 300567"/>
              <a:gd name="connsiteY4" fmla="*/ 240632 h 564796"/>
              <a:gd name="connsiteX5" fmla="*/ 35872 w 300567"/>
              <a:gd name="connsiteY5" fmla="*/ 288758 h 564796"/>
              <a:gd name="connsiteX6" fmla="*/ 108062 w 300567"/>
              <a:gd name="connsiteY6" fmla="*/ 336885 h 564796"/>
              <a:gd name="connsiteX7" fmla="*/ 228378 w 300567"/>
              <a:gd name="connsiteY7" fmla="*/ 360948 h 564796"/>
              <a:gd name="connsiteX8" fmla="*/ 180251 w 300567"/>
              <a:gd name="connsiteY8" fmla="*/ 409074 h 564796"/>
              <a:gd name="connsiteX9" fmla="*/ 108062 w 300567"/>
              <a:gd name="connsiteY9" fmla="*/ 457200 h 564796"/>
              <a:gd name="connsiteX10" fmla="*/ 252441 w 300567"/>
              <a:gd name="connsiteY10" fmla="*/ 553453 h 56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0567" h="564796">
                <a:moveTo>
                  <a:pt x="180251" y="0"/>
                </a:moveTo>
                <a:cubicBezTo>
                  <a:pt x="132125" y="16042"/>
                  <a:pt x="0" y="12256"/>
                  <a:pt x="35872" y="48127"/>
                </a:cubicBezTo>
                <a:cubicBezTo>
                  <a:pt x="51914" y="64169"/>
                  <a:pt x="64545" y="84581"/>
                  <a:pt x="83999" y="96253"/>
                </a:cubicBezTo>
                <a:cubicBezTo>
                  <a:pt x="129567" y="123594"/>
                  <a:pt x="271409" y="139519"/>
                  <a:pt x="300567" y="144379"/>
                </a:cubicBezTo>
                <a:cubicBezTo>
                  <a:pt x="260565" y="184382"/>
                  <a:pt x="234894" y="216347"/>
                  <a:pt x="180251" y="240632"/>
                </a:cubicBezTo>
                <a:cubicBezTo>
                  <a:pt x="133894" y="261235"/>
                  <a:pt x="35872" y="288758"/>
                  <a:pt x="35872" y="288758"/>
                </a:cubicBezTo>
                <a:cubicBezTo>
                  <a:pt x="59935" y="304800"/>
                  <a:pt x="80983" y="326730"/>
                  <a:pt x="108062" y="336885"/>
                </a:cubicBezTo>
                <a:cubicBezTo>
                  <a:pt x="146357" y="351246"/>
                  <a:pt x="199458" y="332028"/>
                  <a:pt x="228378" y="360948"/>
                </a:cubicBezTo>
                <a:cubicBezTo>
                  <a:pt x="244420" y="376990"/>
                  <a:pt x="197967" y="394902"/>
                  <a:pt x="180251" y="409074"/>
                </a:cubicBezTo>
                <a:cubicBezTo>
                  <a:pt x="157668" y="427140"/>
                  <a:pt x="132125" y="441158"/>
                  <a:pt x="108062" y="457200"/>
                </a:cubicBezTo>
                <a:cubicBezTo>
                  <a:pt x="215658" y="564796"/>
                  <a:pt x="158941" y="553453"/>
                  <a:pt x="252441" y="55345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b="1" dirty="0"/>
          </a:p>
        </p:txBody>
      </p:sp>
      <p:sp>
        <p:nvSpPr>
          <p:cNvPr id="12308" name="Text Box 76"/>
          <p:cNvSpPr txBox="1">
            <a:spLocks noChangeArrowheads="1"/>
          </p:cNvSpPr>
          <p:nvPr/>
        </p:nvSpPr>
        <p:spPr bwMode="auto">
          <a:xfrm flipH="1">
            <a:off x="4495801" y="4429132"/>
            <a:ext cx="388248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 Black" pitchFamily="34" charset="0"/>
              </a:rPr>
              <a:t>+</a:t>
            </a:r>
          </a:p>
        </p:txBody>
      </p:sp>
      <p:sp>
        <p:nvSpPr>
          <p:cNvPr id="12309" name="Text Box 77"/>
          <p:cNvSpPr txBox="1">
            <a:spLocks noChangeArrowheads="1"/>
          </p:cNvSpPr>
          <p:nvPr/>
        </p:nvSpPr>
        <p:spPr bwMode="auto">
          <a:xfrm flipH="1">
            <a:off x="4495800" y="1285876"/>
            <a:ext cx="320922" cy="5847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latin typeface="Arial Black" pitchFamily="34" charset="0"/>
              </a:rPr>
              <a:t>-</a:t>
            </a:r>
          </a:p>
        </p:txBody>
      </p:sp>
      <p:sp>
        <p:nvSpPr>
          <p:cNvPr id="12310" name="Text Box 76"/>
          <p:cNvSpPr txBox="1">
            <a:spLocks noChangeArrowheads="1"/>
          </p:cNvSpPr>
          <p:nvPr/>
        </p:nvSpPr>
        <p:spPr bwMode="auto">
          <a:xfrm flipH="1">
            <a:off x="5853114" y="1778000"/>
            <a:ext cx="388248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+</a:t>
            </a:r>
          </a:p>
        </p:txBody>
      </p:sp>
      <p:sp>
        <p:nvSpPr>
          <p:cNvPr id="12311" name="Text Box 77"/>
          <p:cNvSpPr txBox="1">
            <a:spLocks noChangeArrowheads="1"/>
          </p:cNvSpPr>
          <p:nvPr/>
        </p:nvSpPr>
        <p:spPr bwMode="auto">
          <a:xfrm flipH="1">
            <a:off x="5853113" y="4286251"/>
            <a:ext cx="320922" cy="5847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latin typeface="Arial Black" pitchFamily="34" charset="0"/>
              </a:rPr>
              <a:t>-</a:t>
            </a:r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/>
          <a:srcRect l="12630" t="29166" r="82683" b="61805"/>
          <a:stretch>
            <a:fillRect/>
          </a:stretch>
        </p:blipFill>
        <p:spPr bwMode="auto">
          <a:xfrm>
            <a:off x="1452539" y="2786058"/>
            <a:ext cx="785818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/>
          <a:srcRect l="16536" t="11111" r="12369" b="30555"/>
          <a:stretch>
            <a:fillRect/>
          </a:stretch>
        </p:blipFill>
        <p:spPr bwMode="auto">
          <a:xfrm>
            <a:off x="238092" y="4929198"/>
            <a:ext cx="9667908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4" name="Rectangle 53"/>
          <p:cNvSpPr/>
          <p:nvPr/>
        </p:nvSpPr>
        <p:spPr>
          <a:xfrm>
            <a:off x="5453066" y="2285992"/>
            <a:ext cx="285752" cy="1857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heel spokes="2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22F767-30F0-1C4B-93F5-8F7C8E6FCB1B}"/>
              </a:ext>
            </a:extLst>
          </p:cNvPr>
          <p:cNvSpPr txBox="1"/>
          <p:nvPr/>
        </p:nvSpPr>
        <p:spPr>
          <a:xfrm>
            <a:off x="2279030" y="2598003"/>
            <a:ext cx="5347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u="sng" dirty="0">
                <a:latin typeface="Arial" panose="020B0604020202020204" pitchFamily="34" charset="0"/>
                <a:cs typeface="Arial" panose="020B0604020202020204" pitchFamily="34" charset="0"/>
              </a:rPr>
              <a:t>TRANSFORMERS</a:t>
            </a:r>
          </a:p>
        </p:txBody>
      </p:sp>
    </p:spTree>
  </p:cSld>
  <p:clrMapOvr>
    <a:masterClrMapping/>
  </p:clrMapOvr>
  <p:transition>
    <p:strips dir="r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4891" y="-27384"/>
            <a:ext cx="99060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TX OF POWER : FROM STN TO HOME</a:t>
            </a:r>
          </a:p>
        </p:txBody>
      </p:sp>
      <p:pic>
        <p:nvPicPr>
          <p:cNvPr id="5" name="Picture 2" descr="F:\tp\Figure_24_07_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44" y="928670"/>
            <a:ext cx="8929750" cy="5500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406400" y="1857375"/>
            <a:ext cx="7840663" cy="3887788"/>
            <a:chOff x="288" y="1391"/>
            <a:chExt cx="4559" cy="2449"/>
          </a:xfrm>
        </p:grpSpPr>
        <p:sp>
          <p:nvSpPr>
            <p:cNvPr id="13324" name="Text Box 4"/>
            <p:cNvSpPr txBox="1">
              <a:spLocks noChangeArrowheads="1"/>
            </p:cNvSpPr>
            <p:nvPr/>
          </p:nvSpPr>
          <p:spPr bwMode="auto">
            <a:xfrm>
              <a:off x="2438" y="3322"/>
              <a:ext cx="807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N</a:t>
              </a:r>
              <a:r>
                <a:rPr lang="en-US" baseline="-25000">
                  <a:latin typeface="Arial Black" pitchFamily="34" charset="0"/>
                </a:rPr>
                <a:t>P</a:t>
              </a:r>
              <a:r>
                <a:rPr lang="en-US">
                  <a:latin typeface="Arial Black" pitchFamily="34" charset="0"/>
                </a:rPr>
                <a:t> = N</a:t>
              </a:r>
              <a:r>
                <a:rPr lang="en-US" baseline="-25000">
                  <a:latin typeface="Arial Black" pitchFamily="34" charset="0"/>
                </a:rPr>
                <a:t>S</a:t>
              </a:r>
              <a:endParaRPr lang="en-US">
                <a:latin typeface="Arial Black" pitchFamily="34" charset="0"/>
              </a:endParaRPr>
            </a:p>
            <a:p>
              <a:r>
                <a:rPr lang="en-US">
                  <a:latin typeface="Arial Black" pitchFamily="34" charset="0"/>
                </a:rPr>
                <a:t>E</a:t>
              </a:r>
              <a:r>
                <a:rPr lang="en-US" baseline="-25000">
                  <a:latin typeface="Arial Black" pitchFamily="34" charset="0"/>
                </a:rPr>
                <a:t>P</a:t>
              </a:r>
              <a:r>
                <a:rPr lang="en-US">
                  <a:latin typeface="Arial Black" pitchFamily="34" charset="0"/>
                </a:rPr>
                <a:t> = E</a:t>
              </a:r>
              <a:r>
                <a:rPr lang="en-US" baseline="-25000">
                  <a:latin typeface="Arial Black" pitchFamily="34" charset="0"/>
                </a:rPr>
                <a:t>S</a:t>
              </a:r>
              <a:endParaRPr lang="en-US">
                <a:latin typeface="Arial Black" pitchFamily="34" charset="0"/>
              </a:endParaRPr>
            </a:p>
          </p:txBody>
        </p:sp>
        <p:grpSp>
          <p:nvGrpSpPr>
            <p:cNvPr id="13325" name="Group 5"/>
            <p:cNvGrpSpPr>
              <a:grpSpLocks/>
            </p:cNvGrpSpPr>
            <p:nvPr/>
          </p:nvGrpSpPr>
          <p:grpSpPr bwMode="auto">
            <a:xfrm>
              <a:off x="2953" y="1404"/>
              <a:ext cx="1894" cy="1516"/>
              <a:chOff x="2665" y="960"/>
              <a:chExt cx="2229" cy="1784"/>
            </a:xfrm>
          </p:grpSpPr>
          <p:grpSp>
            <p:nvGrpSpPr>
              <p:cNvPr id="13348" name="Group 6"/>
              <p:cNvGrpSpPr>
                <a:grpSpLocks/>
              </p:cNvGrpSpPr>
              <p:nvPr/>
            </p:nvGrpSpPr>
            <p:grpSpPr bwMode="auto">
              <a:xfrm>
                <a:off x="2665" y="960"/>
                <a:ext cx="258" cy="1784"/>
                <a:chOff x="690" y="2060"/>
                <a:chExt cx="222" cy="2344"/>
              </a:xfrm>
            </p:grpSpPr>
            <p:grpSp>
              <p:nvGrpSpPr>
                <p:cNvPr id="13353" name="Group 7"/>
                <p:cNvGrpSpPr>
                  <a:grpSpLocks/>
                </p:cNvGrpSpPr>
                <p:nvPr/>
              </p:nvGrpSpPr>
              <p:grpSpPr bwMode="auto">
                <a:xfrm>
                  <a:off x="706" y="2060"/>
                  <a:ext cx="206" cy="1234"/>
                  <a:chOff x="706" y="2060"/>
                  <a:chExt cx="206" cy="1234"/>
                </a:xfrm>
              </p:grpSpPr>
              <p:grpSp>
                <p:nvGrpSpPr>
                  <p:cNvPr id="13361" name="Group 8"/>
                  <p:cNvGrpSpPr>
                    <a:grpSpLocks/>
                  </p:cNvGrpSpPr>
                  <p:nvPr/>
                </p:nvGrpSpPr>
                <p:grpSpPr bwMode="auto">
                  <a:xfrm>
                    <a:off x="714" y="2060"/>
                    <a:ext cx="198" cy="676"/>
                    <a:chOff x="516" y="1096"/>
                    <a:chExt cx="595" cy="2604"/>
                  </a:xfrm>
                </p:grpSpPr>
                <p:sp>
                  <p:nvSpPr>
                    <p:cNvPr id="13365" name="Arc 9"/>
                    <p:cNvSpPr>
                      <a:spLocks/>
                    </p:cNvSpPr>
                    <p:nvPr/>
                  </p:nvSpPr>
                  <p:spPr bwMode="auto">
                    <a:xfrm>
                      <a:off x="528" y="1096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FF505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3366" name="Arc 10"/>
                    <p:cNvSpPr>
                      <a:spLocks/>
                    </p:cNvSpPr>
                    <p:nvPr/>
                  </p:nvSpPr>
                  <p:spPr bwMode="auto">
                    <a:xfrm>
                      <a:off x="516" y="2164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FF505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3362" name="Group 11"/>
                  <p:cNvGrpSpPr>
                    <a:grpSpLocks/>
                  </p:cNvGrpSpPr>
                  <p:nvPr/>
                </p:nvGrpSpPr>
                <p:grpSpPr bwMode="auto">
                  <a:xfrm>
                    <a:off x="706" y="2618"/>
                    <a:ext cx="198" cy="676"/>
                    <a:chOff x="516" y="1096"/>
                    <a:chExt cx="595" cy="2604"/>
                  </a:xfrm>
                </p:grpSpPr>
                <p:sp>
                  <p:nvSpPr>
                    <p:cNvPr id="13363" name="Arc 12"/>
                    <p:cNvSpPr>
                      <a:spLocks/>
                    </p:cNvSpPr>
                    <p:nvPr/>
                  </p:nvSpPr>
                  <p:spPr bwMode="auto">
                    <a:xfrm>
                      <a:off x="528" y="1096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FF505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3364" name="Arc 13"/>
                    <p:cNvSpPr>
                      <a:spLocks/>
                    </p:cNvSpPr>
                    <p:nvPr/>
                  </p:nvSpPr>
                  <p:spPr bwMode="auto">
                    <a:xfrm>
                      <a:off x="516" y="2164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FF505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3354" name="Group 14"/>
                <p:cNvGrpSpPr>
                  <a:grpSpLocks/>
                </p:cNvGrpSpPr>
                <p:nvPr/>
              </p:nvGrpSpPr>
              <p:grpSpPr bwMode="auto">
                <a:xfrm>
                  <a:off x="690" y="3170"/>
                  <a:ext cx="206" cy="1234"/>
                  <a:chOff x="706" y="2060"/>
                  <a:chExt cx="206" cy="1234"/>
                </a:xfrm>
              </p:grpSpPr>
              <p:grpSp>
                <p:nvGrpSpPr>
                  <p:cNvPr id="13355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714" y="2060"/>
                    <a:ext cx="198" cy="676"/>
                    <a:chOff x="516" y="1096"/>
                    <a:chExt cx="595" cy="2604"/>
                  </a:xfrm>
                </p:grpSpPr>
                <p:sp>
                  <p:nvSpPr>
                    <p:cNvPr id="13359" name="Arc 16"/>
                    <p:cNvSpPr>
                      <a:spLocks/>
                    </p:cNvSpPr>
                    <p:nvPr/>
                  </p:nvSpPr>
                  <p:spPr bwMode="auto">
                    <a:xfrm>
                      <a:off x="528" y="1096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FF505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3360" name="Arc 17"/>
                    <p:cNvSpPr>
                      <a:spLocks/>
                    </p:cNvSpPr>
                    <p:nvPr/>
                  </p:nvSpPr>
                  <p:spPr bwMode="auto">
                    <a:xfrm>
                      <a:off x="516" y="2164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FF505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3356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706" y="2618"/>
                    <a:ext cx="198" cy="676"/>
                    <a:chOff x="516" y="1096"/>
                    <a:chExt cx="595" cy="2604"/>
                  </a:xfrm>
                </p:grpSpPr>
                <p:sp>
                  <p:nvSpPr>
                    <p:cNvPr id="13357" name="Arc 19"/>
                    <p:cNvSpPr>
                      <a:spLocks/>
                    </p:cNvSpPr>
                    <p:nvPr/>
                  </p:nvSpPr>
                  <p:spPr bwMode="auto">
                    <a:xfrm>
                      <a:off x="528" y="1096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FF505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3358" name="Arc 20"/>
                    <p:cNvSpPr>
                      <a:spLocks/>
                    </p:cNvSpPr>
                    <p:nvPr/>
                  </p:nvSpPr>
                  <p:spPr bwMode="auto">
                    <a:xfrm>
                      <a:off x="516" y="2164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FF505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sp>
            <p:nvSpPr>
              <p:cNvPr id="13349" name="Line 21"/>
              <p:cNvSpPr>
                <a:spLocks noChangeShapeType="1"/>
              </p:cNvSpPr>
              <p:nvPr/>
            </p:nvSpPr>
            <p:spPr bwMode="auto">
              <a:xfrm>
                <a:off x="2874" y="2698"/>
                <a:ext cx="2016" cy="0"/>
              </a:xfrm>
              <a:prstGeom prst="line">
                <a:avLst/>
              </a:prstGeom>
              <a:noFill/>
              <a:ln w="57150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0" name="Line 22"/>
              <p:cNvSpPr>
                <a:spLocks noChangeShapeType="1"/>
              </p:cNvSpPr>
              <p:nvPr/>
            </p:nvSpPr>
            <p:spPr bwMode="auto">
              <a:xfrm>
                <a:off x="2926" y="1002"/>
                <a:ext cx="1968" cy="0"/>
              </a:xfrm>
              <a:prstGeom prst="line">
                <a:avLst/>
              </a:prstGeom>
              <a:noFill/>
              <a:ln w="57150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1" name="Line 23"/>
              <p:cNvSpPr>
                <a:spLocks noChangeShapeType="1"/>
              </p:cNvSpPr>
              <p:nvPr/>
            </p:nvSpPr>
            <p:spPr bwMode="auto">
              <a:xfrm>
                <a:off x="4886" y="1008"/>
                <a:ext cx="0" cy="1680"/>
              </a:xfrm>
              <a:prstGeom prst="line">
                <a:avLst/>
              </a:prstGeom>
              <a:noFill/>
              <a:ln w="57150">
                <a:solidFill>
                  <a:srgbClr val="FF505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2" name="Text Box 27"/>
              <p:cNvSpPr txBox="1">
                <a:spLocks noChangeArrowheads="1"/>
              </p:cNvSpPr>
              <p:nvPr/>
            </p:nvSpPr>
            <p:spPr bwMode="auto">
              <a:xfrm>
                <a:off x="3002" y="1719"/>
                <a:ext cx="276" cy="3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Arial Black" pitchFamily="34" charset="0"/>
                  </a:rPr>
                  <a:t>S</a:t>
                </a:r>
              </a:p>
            </p:txBody>
          </p:sp>
        </p:grpSp>
        <p:grpSp>
          <p:nvGrpSpPr>
            <p:cNvPr id="13326" name="Group 29"/>
            <p:cNvGrpSpPr>
              <a:grpSpLocks/>
            </p:cNvGrpSpPr>
            <p:nvPr/>
          </p:nvGrpSpPr>
          <p:grpSpPr bwMode="auto">
            <a:xfrm>
              <a:off x="288" y="1391"/>
              <a:ext cx="2499" cy="1528"/>
              <a:chOff x="288" y="1391"/>
              <a:chExt cx="2499" cy="1528"/>
            </a:xfrm>
          </p:grpSpPr>
          <p:grpSp>
            <p:nvGrpSpPr>
              <p:cNvPr id="13327" name="Group 30"/>
              <p:cNvGrpSpPr>
                <a:grpSpLocks/>
              </p:cNvGrpSpPr>
              <p:nvPr/>
            </p:nvGrpSpPr>
            <p:grpSpPr bwMode="auto">
              <a:xfrm flipH="1">
                <a:off x="2568" y="1391"/>
                <a:ext cx="219" cy="1528"/>
                <a:chOff x="690" y="2060"/>
                <a:chExt cx="222" cy="2344"/>
              </a:xfrm>
            </p:grpSpPr>
            <p:grpSp>
              <p:nvGrpSpPr>
                <p:cNvPr id="13334" name="Group 31"/>
                <p:cNvGrpSpPr>
                  <a:grpSpLocks/>
                </p:cNvGrpSpPr>
                <p:nvPr/>
              </p:nvGrpSpPr>
              <p:grpSpPr bwMode="auto">
                <a:xfrm>
                  <a:off x="706" y="2060"/>
                  <a:ext cx="206" cy="1234"/>
                  <a:chOff x="706" y="2060"/>
                  <a:chExt cx="206" cy="1234"/>
                </a:xfrm>
              </p:grpSpPr>
              <p:grpSp>
                <p:nvGrpSpPr>
                  <p:cNvPr id="13342" name="Group 32"/>
                  <p:cNvGrpSpPr>
                    <a:grpSpLocks/>
                  </p:cNvGrpSpPr>
                  <p:nvPr/>
                </p:nvGrpSpPr>
                <p:grpSpPr bwMode="auto">
                  <a:xfrm>
                    <a:off x="714" y="2060"/>
                    <a:ext cx="198" cy="676"/>
                    <a:chOff x="516" y="1096"/>
                    <a:chExt cx="595" cy="2604"/>
                  </a:xfrm>
                </p:grpSpPr>
                <p:sp>
                  <p:nvSpPr>
                    <p:cNvPr id="13346" name="Arc 33"/>
                    <p:cNvSpPr>
                      <a:spLocks/>
                    </p:cNvSpPr>
                    <p:nvPr/>
                  </p:nvSpPr>
                  <p:spPr bwMode="auto">
                    <a:xfrm>
                      <a:off x="528" y="1096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3347" name="Arc 34"/>
                    <p:cNvSpPr>
                      <a:spLocks/>
                    </p:cNvSpPr>
                    <p:nvPr/>
                  </p:nvSpPr>
                  <p:spPr bwMode="auto">
                    <a:xfrm>
                      <a:off x="516" y="2164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3343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706" y="2618"/>
                    <a:ext cx="198" cy="676"/>
                    <a:chOff x="516" y="1096"/>
                    <a:chExt cx="595" cy="2604"/>
                  </a:xfrm>
                </p:grpSpPr>
                <p:sp>
                  <p:nvSpPr>
                    <p:cNvPr id="13344" name="Arc 36"/>
                    <p:cNvSpPr>
                      <a:spLocks/>
                    </p:cNvSpPr>
                    <p:nvPr/>
                  </p:nvSpPr>
                  <p:spPr bwMode="auto">
                    <a:xfrm>
                      <a:off x="528" y="1096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3345" name="Arc 37"/>
                    <p:cNvSpPr>
                      <a:spLocks/>
                    </p:cNvSpPr>
                    <p:nvPr/>
                  </p:nvSpPr>
                  <p:spPr bwMode="auto">
                    <a:xfrm>
                      <a:off x="516" y="2164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3335" name="Group 38"/>
                <p:cNvGrpSpPr>
                  <a:grpSpLocks/>
                </p:cNvGrpSpPr>
                <p:nvPr/>
              </p:nvGrpSpPr>
              <p:grpSpPr bwMode="auto">
                <a:xfrm>
                  <a:off x="690" y="3170"/>
                  <a:ext cx="206" cy="1234"/>
                  <a:chOff x="706" y="2060"/>
                  <a:chExt cx="206" cy="1234"/>
                </a:xfrm>
              </p:grpSpPr>
              <p:grpSp>
                <p:nvGrpSpPr>
                  <p:cNvPr id="13336" name="Group 39"/>
                  <p:cNvGrpSpPr>
                    <a:grpSpLocks/>
                  </p:cNvGrpSpPr>
                  <p:nvPr/>
                </p:nvGrpSpPr>
                <p:grpSpPr bwMode="auto">
                  <a:xfrm>
                    <a:off x="714" y="2060"/>
                    <a:ext cx="198" cy="676"/>
                    <a:chOff x="516" y="1096"/>
                    <a:chExt cx="595" cy="2604"/>
                  </a:xfrm>
                </p:grpSpPr>
                <p:sp>
                  <p:nvSpPr>
                    <p:cNvPr id="13340" name="Arc 40"/>
                    <p:cNvSpPr>
                      <a:spLocks/>
                    </p:cNvSpPr>
                    <p:nvPr/>
                  </p:nvSpPr>
                  <p:spPr bwMode="auto">
                    <a:xfrm>
                      <a:off x="528" y="1096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3341" name="Arc 41"/>
                    <p:cNvSpPr>
                      <a:spLocks/>
                    </p:cNvSpPr>
                    <p:nvPr/>
                  </p:nvSpPr>
                  <p:spPr bwMode="auto">
                    <a:xfrm>
                      <a:off x="516" y="2164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3337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706" y="2618"/>
                    <a:ext cx="198" cy="676"/>
                    <a:chOff x="516" y="1096"/>
                    <a:chExt cx="595" cy="2604"/>
                  </a:xfrm>
                </p:grpSpPr>
                <p:sp>
                  <p:nvSpPr>
                    <p:cNvPr id="13338" name="Arc 43"/>
                    <p:cNvSpPr>
                      <a:spLocks/>
                    </p:cNvSpPr>
                    <p:nvPr/>
                  </p:nvSpPr>
                  <p:spPr bwMode="auto">
                    <a:xfrm>
                      <a:off x="528" y="1096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3339" name="Arc 44"/>
                    <p:cNvSpPr>
                      <a:spLocks/>
                    </p:cNvSpPr>
                    <p:nvPr/>
                  </p:nvSpPr>
                  <p:spPr bwMode="auto">
                    <a:xfrm>
                      <a:off x="516" y="2164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sp>
            <p:nvSpPr>
              <p:cNvPr id="13328" name="Line 45"/>
              <p:cNvSpPr>
                <a:spLocks noChangeShapeType="1"/>
              </p:cNvSpPr>
              <p:nvPr/>
            </p:nvSpPr>
            <p:spPr bwMode="auto">
              <a:xfrm flipH="1">
                <a:off x="906" y="2880"/>
                <a:ext cx="1705" cy="0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9" name="Line 46"/>
              <p:cNvSpPr>
                <a:spLocks noChangeShapeType="1"/>
              </p:cNvSpPr>
              <p:nvPr/>
            </p:nvSpPr>
            <p:spPr bwMode="auto">
              <a:xfrm flipH="1">
                <a:off x="903" y="1427"/>
                <a:ext cx="1664" cy="0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0" name="Line 47"/>
              <p:cNvSpPr>
                <a:spLocks noChangeShapeType="1"/>
              </p:cNvSpPr>
              <p:nvPr/>
            </p:nvSpPr>
            <p:spPr bwMode="auto">
              <a:xfrm flipH="1">
                <a:off x="909" y="1432"/>
                <a:ext cx="0" cy="1439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1" name="Text Box 48"/>
              <p:cNvSpPr txBox="1">
                <a:spLocks noChangeArrowheads="1"/>
              </p:cNvSpPr>
              <p:nvPr/>
            </p:nvSpPr>
            <p:spPr bwMode="auto">
              <a:xfrm flipH="1">
                <a:off x="2271" y="2069"/>
                <a:ext cx="23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Arial Black" pitchFamily="34" charset="0"/>
                  </a:rPr>
                  <a:t>P</a:t>
                </a:r>
              </a:p>
            </p:txBody>
          </p:sp>
          <p:sp>
            <p:nvSpPr>
              <p:cNvPr id="13332" name="Oval 50"/>
              <p:cNvSpPr>
                <a:spLocks noChangeArrowheads="1"/>
              </p:cNvSpPr>
              <p:nvPr/>
            </p:nvSpPr>
            <p:spPr bwMode="auto">
              <a:xfrm rot="16200000" flipH="1">
                <a:off x="689" y="2081"/>
                <a:ext cx="432" cy="39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33" name="Text Box 52"/>
              <p:cNvSpPr txBox="1">
                <a:spLocks noChangeArrowheads="1"/>
              </p:cNvSpPr>
              <p:nvPr/>
            </p:nvSpPr>
            <p:spPr bwMode="auto">
              <a:xfrm>
                <a:off x="288" y="1968"/>
                <a:ext cx="32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Arial Black" pitchFamily="34" charset="0"/>
                  </a:rPr>
                  <a:t>E</a:t>
                </a:r>
                <a:r>
                  <a:rPr lang="en-US" baseline="-25000">
                    <a:latin typeface="Arial Black" pitchFamily="34" charset="0"/>
                  </a:rPr>
                  <a:t>P</a:t>
                </a:r>
                <a:endParaRPr lang="en-US">
                  <a:latin typeface="Arial Black" pitchFamily="34" charset="0"/>
                </a:endParaRPr>
              </a:p>
            </p:txBody>
          </p:sp>
        </p:grpSp>
      </p:grpSp>
      <p:sp>
        <p:nvSpPr>
          <p:cNvPr id="13317" name="Text Box 71"/>
          <p:cNvSpPr txBox="1">
            <a:spLocks noChangeArrowheads="1"/>
          </p:cNvSpPr>
          <p:nvPr/>
        </p:nvSpPr>
        <p:spPr bwMode="auto">
          <a:xfrm>
            <a:off x="8524875" y="2714625"/>
            <a:ext cx="555625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R</a:t>
            </a:r>
            <a:r>
              <a:rPr lang="en-US" baseline="-25000">
                <a:latin typeface="Arial Black" pitchFamily="34" charset="0"/>
              </a:rPr>
              <a:t>L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02613" y="2619375"/>
            <a:ext cx="142875" cy="500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8058150" y="2625725"/>
            <a:ext cx="300038" cy="563563"/>
          </a:xfrm>
          <a:custGeom>
            <a:avLst/>
            <a:gdLst>
              <a:gd name="connsiteX0" fmla="*/ 180251 w 300567"/>
              <a:gd name="connsiteY0" fmla="*/ 0 h 564796"/>
              <a:gd name="connsiteX1" fmla="*/ 35872 w 300567"/>
              <a:gd name="connsiteY1" fmla="*/ 48127 h 564796"/>
              <a:gd name="connsiteX2" fmla="*/ 83999 w 300567"/>
              <a:gd name="connsiteY2" fmla="*/ 96253 h 564796"/>
              <a:gd name="connsiteX3" fmla="*/ 300567 w 300567"/>
              <a:gd name="connsiteY3" fmla="*/ 144379 h 564796"/>
              <a:gd name="connsiteX4" fmla="*/ 180251 w 300567"/>
              <a:gd name="connsiteY4" fmla="*/ 240632 h 564796"/>
              <a:gd name="connsiteX5" fmla="*/ 35872 w 300567"/>
              <a:gd name="connsiteY5" fmla="*/ 288758 h 564796"/>
              <a:gd name="connsiteX6" fmla="*/ 108062 w 300567"/>
              <a:gd name="connsiteY6" fmla="*/ 336885 h 564796"/>
              <a:gd name="connsiteX7" fmla="*/ 228378 w 300567"/>
              <a:gd name="connsiteY7" fmla="*/ 360948 h 564796"/>
              <a:gd name="connsiteX8" fmla="*/ 180251 w 300567"/>
              <a:gd name="connsiteY8" fmla="*/ 409074 h 564796"/>
              <a:gd name="connsiteX9" fmla="*/ 108062 w 300567"/>
              <a:gd name="connsiteY9" fmla="*/ 457200 h 564796"/>
              <a:gd name="connsiteX10" fmla="*/ 252441 w 300567"/>
              <a:gd name="connsiteY10" fmla="*/ 553453 h 56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0567" h="564796">
                <a:moveTo>
                  <a:pt x="180251" y="0"/>
                </a:moveTo>
                <a:cubicBezTo>
                  <a:pt x="132125" y="16042"/>
                  <a:pt x="0" y="12256"/>
                  <a:pt x="35872" y="48127"/>
                </a:cubicBezTo>
                <a:cubicBezTo>
                  <a:pt x="51914" y="64169"/>
                  <a:pt x="64545" y="84581"/>
                  <a:pt x="83999" y="96253"/>
                </a:cubicBezTo>
                <a:cubicBezTo>
                  <a:pt x="129567" y="123594"/>
                  <a:pt x="271409" y="139519"/>
                  <a:pt x="300567" y="144379"/>
                </a:cubicBezTo>
                <a:cubicBezTo>
                  <a:pt x="260565" y="184382"/>
                  <a:pt x="234894" y="216347"/>
                  <a:pt x="180251" y="240632"/>
                </a:cubicBezTo>
                <a:cubicBezTo>
                  <a:pt x="133894" y="261235"/>
                  <a:pt x="35872" y="288758"/>
                  <a:pt x="35872" y="288758"/>
                </a:cubicBezTo>
                <a:cubicBezTo>
                  <a:pt x="59935" y="304800"/>
                  <a:pt x="80983" y="326730"/>
                  <a:pt x="108062" y="336885"/>
                </a:cubicBezTo>
                <a:cubicBezTo>
                  <a:pt x="146357" y="351246"/>
                  <a:pt x="199458" y="332028"/>
                  <a:pt x="228378" y="360948"/>
                </a:cubicBezTo>
                <a:cubicBezTo>
                  <a:pt x="244420" y="376990"/>
                  <a:pt x="197967" y="394902"/>
                  <a:pt x="180251" y="409074"/>
                </a:cubicBezTo>
                <a:cubicBezTo>
                  <a:pt x="157668" y="427140"/>
                  <a:pt x="132125" y="441158"/>
                  <a:pt x="108062" y="457200"/>
                </a:cubicBezTo>
                <a:cubicBezTo>
                  <a:pt x="215658" y="564796"/>
                  <a:pt x="158941" y="553453"/>
                  <a:pt x="252441" y="55345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b="1" dirty="0"/>
          </a:p>
        </p:txBody>
      </p:sp>
      <p:sp>
        <p:nvSpPr>
          <p:cNvPr id="13320" name="Text Box 76"/>
          <p:cNvSpPr txBox="1">
            <a:spLocks noChangeArrowheads="1"/>
          </p:cNvSpPr>
          <p:nvPr/>
        </p:nvSpPr>
        <p:spPr bwMode="auto">
          <a:xfrm flipH="1">
            <a:off x="3995738" y="4286250"/>
            <a:ext cx="385762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+</a:t>
            </a:r>
          </a:p>
        </p:txBody>
      </p:sp>
      <p:sp>
        <p:nvSpPr>
          <p:cNvPr id="13321" name="Text Box 77"/>
          <p:cNvSpPr txBox="1">
            <a:spLocks noChangeArrowheads="1"/>
          </p:cNvSpPr>
          <p:nvPr/>
        </p:nvSpPr>
        <p:spPr bwMode="auto">
          <a:xfrm flipH="1">
            <a:off x="3995738" y="1428750"/>
            <a:ext cx="319087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latin typeface="Arial Black" pitchFamily="34" charset="0"/>
              </a:rPr>
              <a:t>-</a:t>
            </a:r>
          </a:p>
        </p:txBody>
      </p:sp>
      <p:sp>
        <p:nvSpPr>
          <p:cNvPr id="13322" name="Text Box 76"/>
          <p:cNvSpPr txBox="1">
            <a:spLocks noChangeArrowheads="1"/>
          </p:cNvSpPr>
          <p:nvPr/>
        </p:nvSpPr>
        <p:spPr bwMode="auto">
          <a:xfrm flipH="1">
            <a:off x="5024438" y="1357313"/>
            <a:ext cx="385762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+</a:t>
            </a:r>
          </a:p>
        </p:txBody>
      </p:sp>
      <p:sp>
        <p:nvSpPr>
          <p:cNvPr id="13323" name="Text Box 77"/>
          <p:cNvSpPr txBox="1">
            <a:spLocks noChangeArrowheads="1"/>
          </p:cNvSpPr>
          <p:nvPr/>
        </p:nvSpPr>
        <p:spPr bwMode="auto">
          <a:xfrm flipH="1">
            <a:off x="5024438" y="4286250"/>
            <a:ext cx="319087" cy="579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latin typeface="Arial Black" pitchFamily="34" charset="0"/>
              </a:rPr>
              <a:t>-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238224" y="3143248"/>
            <a:ext cx="390585" cy="285753"/>
            <a:chOff x="1704895" y="2285993"/>
            <a:chExt cx="1962221" cy="914400"/>
          </a:xfrm>
        </p:grpSpPr>
        <p:sp>
          <p:nvSpPr>
            <p:cNvPr id="57" name="Arc 52"/>
            <p:cNvSpPr>
              <a:spLocks/>
            </p:cNvSpPr>
            <p:nvPr/>
          </p:nvSpPr>
          <p:spPr bwMode="auto">
            <a:xfrm rot="16200000">
              <a:off x="1953296" y="2037592"/>
              <a:ext cx="488585" cy="985387"/>
            </a:xfrm>
            <a:custGeom>
              <a:avLst/>
              <a:gdLst>
                <a:gd name="T0" fmla="*/ 0 w 21600"/>
                <a:gd name="T1" fmla="*/ 0 h 43131"/>
                <a:gd name="T2" fmla="*/ 0 w 21600"/>
                <a:gd name="T3" fmla="*/ 0 h 43131"/>
                <a:gd name="T4" fmla="*/ 0 w 21600"/>
                <a:gd name="T5" fmla="*/ 0 h 43131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31"/>
                <a:gd name="T11" fmla="*/ 21600 w 21600"/>
                <a:gd name="T12" fmla="*/ 43131 h 431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31" fill="none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</a:path>
                <a:path w="21600" h="43131" stroke="0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  <a:lnTo>
                    <a:pt x="0" y="21558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8" name="Arc 53"/>
            <p:cNvSpPr>
              <a:spLocks/>
            </p:cNvSpPr>
            <p:nvPr/>
          </p:nvSpPr>
          <p:spPr bwMode="auto">
            <a:xfrm rot="5400000" flipV="1">
              <a:off x="2930130" y="2463407"/>
              <a:ext cx="488585" cy="985387"/>
            </a:xfrm>
            <a:custGeom>
              <a:avLst/>
              <a:gdLst>
                <a:gd name="T0" fmla="*/ 0 w 21600"/>
                <a:gd name="T1" fmla="*/ 0 h 43131"/>
                <a:gd name="T2" fmla="*/ 0 w 21600"/>
                <a:gd name="T3" fmla="*/ 0 h 43131"/>
                <a:gd name="T4" fmla="*/ 0 w 21600"/>
                <a:gd name="T5" fmla="*/ 0 h 43131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31"/>
                <a:gd name="T11" fmla="*/ 21600 w 21600"/>
                <a:gd name="T12" fmla="*/ 43131 h 431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31" fill="none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</a:path>
                <a:path w="21600" h="43131" stroke="0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  <a:lnTo>
                    <a:pt x="0" y="21558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0" y="-27384"/>
            <a:ext cx="9906000" cy="646331"/>
          </a:xfrm>
          <a:prstGeom prst="rect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000" b="1" kern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sz="3600" b="1" u="sng" dirty="0">
                <a:solidFill>
                  <a:srgbClr val="FFFF00"/>
                </a:solidFill>
                <a:latin typeface="Arial Black" panose="020B0A04020102020204" pitchFamily="34" charset="0"/>
              </a:rPr>
              <a:t>EVEN RATIO TRANSFORMER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0" y="-27384"/>
            <a:ext cx="9875902" cy="70167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>
                <a:solidFill>
                  <a:srgbClr val="FFFF00"/>
                </a:solidFill>
              </a:rPr>
              <a:t>EVEN RATIO TRANSFORMER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06401" y="1857375"/>
            <a:ext cx="7840663" cy="2427288"/>
            <a:chOff x="288" y="1391"/>
            <a:chExt cx="4559" cy="1529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953" y="1404"/>
              <a:ext cx="1894" cy="1516"/>
              <a:chOff x="2665" y="960"/>
              <a:chExt cx="2229" cy="1784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2665" y="960"/>
                <a:ext cx="258" cy="1784"/>
                <a:chOff x="690" y="2060"/>
                <a:chExt cx="222" cy="2344"/>
              </a:xfrm>
            </p:grpSpPr>
            <p:grpSp>
              <p:nvGrpSpPr>
                <p:cNvPr id="5" name="Group 7"/>
                <p:cNvGrpSpPr>
                  <a:grpSpLocks/>
                </p:cNvGrpSpPr>
                <p:nvPr/>
              </p:nvGrpSpPr>
              <p:grpSpPr bwMode="auto">
                <a:xfrm>
                  <a:off x="706" y="2060"/>
                  <a:ext cx="206" cy="1234"/>
                  <a:chOff x="706" y="2060"/>
                  <a:chExt cx="206" cy="1234"/>
                </a:xfrm>
              </p:grpSpPr>
              <p:grpSp>
                <p:nvGrpSpPr>
                  <p:cNvPr id="6" name="Group 8"/>
                  <p:cNvGrpSpPr>
                    <a:grpSpLocks/>
                  </p:cNvGrpSpPr>
                  <p:nvPr/>
                </p:nvGrpSpPr>
                <p:grpSpPr bwMode="auto">
                  <a:xfrm>
                    <a:off x="714" y="2060"/>
                    <a:ext cx="198" cy="676"/>
                    <a:chOff x="516" y="1096"/>
                    <a:chExt cx="595" cy="2604"/>
                  </a:xfrm>
                </p:grpSpPr>
                <p:sp>
                  <p:nvSpPr>
                    <p:cNvPr id="13365" name="Arc 9"/>
                    <p:cNvSpPr>
                      <a:spLocks/>
                    </p:cNvSpPr>
                    <p:nvPr/>
                  </p:nvSpPr>
                  <p:spPr bwMode="auto">
                    <a:xfrm>
                      <a:off x="528" y="1096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FF505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3366" name="Arc 10"/>
                    <p:cNvSpPr>
                      <a:spLocks/>
                    </p:cNvSpPr>
                    <p:nvPr/>
                  </p:nvSpPr>
                  <p:spPr bwMode="auto">
                    <a:xfrm>
                      <a:off x="516" y="2164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FF505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" name="Group 11"/>
                  <p:cNvGrpSpPr>
                    <a:grpSpLocks/>
                  </p:cNvGrpSpPr>
                  <p:nvPr/>
                </p:nvGrpSpPr>
                <p:grpSpPr bwMode="auto">
                  <a:xfrm>
                    <a:off x="706" y="2618"/>
                    <a:ext cx="198" cy="676"/>
                    <a:chOff x="516" y="1096"/>
                    <a:chExt cx="595" cy="2604"/>
                  </a:xfrm>
                </p:grpSpPr>
                <p:sp>
                  <p:nvSpPr>
                    <p:cNvPr id="13363" name="Arc 12"/>
                    <p:cNvSpPr>
                      <a:spLocks/>
                    </p:cNvSpPr>
                    <p:nvPr/>
                  </p:nvSpPr>
                  <p:spPr bwMode="auto">
                    <a:xfrm>
                      <a:off x="528" y="1096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FF505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3364" name="Arc 13"/>
                    <p:cNvSpPr>
                      <a:spLocks/>
                    </p:cNvSpPr>
                    <p:nvPr/>
                  </p:nvSpPr>
                  <p:spPr bwMode="auto">
                    <a:xfrm>
                      <a:off x="516" y="2164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FF505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8" name="Group 14"/>
                <p:cNvGrpSpPr>
                  <a:grpSpLocks/>
                </p:cNvGrpSpPr>
                <p:nvPr/>
              </p:nvGrpSpPr>
              <p:grpSpPr bwMode="auto">
                <a:xfrm>
                  <a:off x="690" y="3170"/>
                  <a:ext cx="206" cy="1234"/>
                  <a:chOff x="706" y="2060"/>
                  <a:chExt cx="206" cy="1234"/>
                </a:xfrm>
              </p:grpSpPr>
              <p:grpSp>
                <p:nvGrpSpPr>
                  <p:cNvPr id="9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714" y="2060"/>
                    <a:ext cx="198" cy="676"/>
                    <a:chOff x="516" y="1096"/>
                    <a:chExt cx="595" cy="2604"/>
                  </a:xfrm>
                </p:grpSpPr>
                <p:sp>
                  <p:nvSpPr>
                    <p:cNvPr id="13359" name="Arc 16"/>
                    <p:cNvSpPr>
                      <a:spLocks/>
                    </p:cNvSpPr>
                    <p:nvPr/>
                  </p:nvSpPr>
                  <p:spPr bwMode="auto">
                    <a:xfrm>
                      <a:off x="528" y="1096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FF505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3360" name="Arc 17"/>
                    <p:cNvSpPr>
                      <a:spLocks/>
                    </p:cNvSpPr>
                    <p:nvPr/>
                  </p:nvSpPr>
                  <p:spPr bwMode="auto">
                    <a:xfrm>
                      <a:off x="516" y="2164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FF505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0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706" y="2618"/>
                    <a:ext cx="198" cy="676"/>
                    <a:chOff x="516" y="1096"/>
                    <a:chExt cx="595" cy="2604"/>
                  </a:xfrm>
                </p:grpSpPr>
                <p:sp>
                  <p:nvSpPr>
                    <p:cNvPr id="13357" name="Arc 19"/>
                    <p:cNvSpPr>
                      <a:spLocks/>
                    </p:cNvSpPr>
                    <p:nvPr/>
                  </p:nvSpPr>
                  <p:spPr bwMode="auto">
                    <a:xfrm>
                      <a:off x="528" y="1096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FF505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3358" name="Arc 20"/>
                    <p:cNvSpPr>
                      <a:spLocks/>
                    </p:cNvSpPr>
                    <p:nvPr/>
                  </p:nvSpPr>
                  <p:spPr bwMode="auto">
                    <a:xfrm>
                      <a:off x="516" y="2164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rgbClr val="FF505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sp>
            <p:nvSpPr>
              <p:cNvPr id="13349" name="Line 21"/>
              <p:cNvSpPr>
                <a:spLocks noChangeShapeType="1"/>
              </p:cNvSpPr>
              <p:nvPr/>
            </p:nvSpPr>
            <p:spPr bwMode="auto">
              <a:xfrm>
                <a:off x="2874" y="2698"/>
                <a:ext cx="2016" cy="0"/>
              </a:xfrm>
              <a:prstGeom prst="line">
                <a:avLst/>
              </a:prstGeom>
              <a:noFill/>
              <a:ln w="57150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0" name="Line 22"/>
              <p:cNvSpPr>
                <a:spLocks noChangeShapeType="1"/>
              </p:cNvSpPr>
              <p:nvPr/>
            </p:nvSpPr>
            <p:spPr bwMode="auto">
              <a:xfrm>
                <a:off x="2926" y="1002"/>
                <a:ext cx="1968" cy="0"/>
              </a:xfrm>
              <a:prstGeom prst="line">
                <a:avLst/>
              </a:prstGeom>
              <a:noFill/>
              <a:ln w="57150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1" name="Line 23"/>
              <p:cNvSpPr>
                <a:spLocks noChangeShapeType="1"/>
              </p:cNvSpPr>
              <p:nvPr/>
            </p:nvSpPr>
            <p:spPr bwMode="auto">
              <a:xfrm>
                <a:off x="4886" y="1008"/>
                <a:ext cx="0" cy="1680"/>
              </a:xfrm>
              <a:prstGeom prst="line">
                <a:avLst/>
              </a:prstGeom>
              <a:noFill/>
              <a:ln w="57150">
                <a:solidFill>
                  <a:srgbClr val="FF505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2" name="Text Box 27"/>
              <p:cNvSpPr txBox="1">
                <a:spLocks noChangeArrowheads="1"/>
              </p:cNvSpPr>
              <p:nvPr/>
            </p:nvSpPr>
            <p:spPr bwMode="auto">
              <a:xfrm>
                <a:off x="3002" y="1719"/>
                <a:ext cx="279" cy="3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Arial Black" pitchFamily="34" charset="0"/>
                  </a:rPr>
                  <a:t>S</a:t>
                </a:r>
              </a:p>
            </p:txBody>
          </p:sp>
        </p:grpSp>
        <p:grpSp>
          <p:nvGrpSpPr>
            <p:cNvPr id="11" name="Group 29"/>
            <p:cNvGrpSpPr>
              <a:grpSpLocks/>
            </p:cNvGrpSpPr>
            <p:nvPr/>
          </p:nvGrpSpPr>
          <p:grpSpPr bwMode="auto">
            <a:xfrm>
              <a:off x="288" y="1391"/>
              <a:ext cx="2499" cy="1528"/>
              <a:chOff x="288" y="1391"/>
              <a:chExt cx="2499" cy="1528"/>
            </a:xfrm>
          </p:grpSpPr>
          <p:grpSp>
            <p:nvGrpSpPr>
              <p:cNvPr id="12" name="Group 30"/>
              <p:cNvGrpSpPr>
                <a:grpSpLocks/>
              </p:cNvGrpSpPr>
              <p:nvPr/>
            </p:nvGrpSpPr>
            <p:grpSpPr bwMode="auto">
              <a:xfrm flipH="1">
                <a:off x="2568" y="1391"/>
                <a:ext cx="219" cy="1528"/>
                <a:chOff x="690" y="2060"/>
                <a:chExt cx="222" cy="2344"/>
              </a:xfrm>
            </p:grpSpPr>
            <p:grpSp>
              <p:nvGrpSpPr>
                <p:cNvPr id="13" name="Group 31"/>
                <p:cNvGrpSpPr>
                  <a:grpSpLocks/>
                </p:cNvGrpSpPr>
                <p:nvPr/>
              </p:nvGrpSpPr>
              <p:grpSpPr bwMode="auto">
                <a:xfrm>
                  <a:off x="706" y="2060"/>
                  <a:ext cx="206" cy="1234"/>
                  <a:chOff x="706" y="2060"/>
                  <a:chExt cx="206" cy="1234"/>
                </a:xfrm>
              </p:grpSpPr>
              <p:grpSp>
                <p:nvGrpSpPr>
                  <p:cNvPr id="14" name="Group 32"/>
                  <p:cNvGrpSpPr>
                    <a:grpSpLocks/>
                  </p:cNvGrpSpPr>
                  <p:nvPr/>
                </p:nvGrpSpPr>
                <p:grpSpPr bwMode="auto">
                  <a:xfrm>
                    <a:off x="714" y="2060"/>
                    <a:ext cx="198" cy="676"/>
                    <a:chOff x="516" y="1096"/>
                    <a:chExt cx="595" cy="2604"/>
                  </a:xfrm>
                </p:grpSpPr>
                <p:sp>
                  <p:nvSpPr>
                    <p:cNvPr id="13346" name="Arc 33"/>
                    <p:cNvSpPr>
                      <a:spLocks/>
                    </p:cNvSpPr>
                    <p:nvPr/>
                  </p:nvSpPr>
                  <p:spPr bwMode="auto">
                    <a:xfrm>
                      <a:off x="528" y="1096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3347" name="Arc 34"/>
                    <p:cNvSpPr>
                      <a:spLocks/>
                    </p:cNvSpPr>
                    <p:nvPr/>
                  </p:nvSpPr>
                  <p:spPr bwMode="auto">
                    <a:xfrm>
                      <a:off x="516" y="2164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5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706" y="2618"/>
                    <a:ext cx="198" cy="676"/>
                    <a:chOff x="516" y="1096"/>
                    <a:chExt cx="595" cy="2604"/>
                  </a:xfrm>
                </p:grpSpPr>
                <p:sp>
                  <p:nvSpPr>
                    <p:cNvPr id="13344" name="Arc 36"/>
                    <p:cNvSpPr>
                      <a:spLocks/>
                    </p:cNvSpPr>
                    <p:nvPr/>
                  </p:nvSpPr>
                  <p:spPr bwMode="auto">
                    <a:xfrm>
                      <a:off x="528" y="1096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3345" name="Arc 37"/>
                    <p:cNvSpPr>
                      <a:spLocks/>
                    </p:cNvSpPr>
                    <p:nvPr/>
                  </p:nvSpPr>
                  <p:spPr bwMode="auto">
                    <a:xfrm>
                      <a:off x="516" y="2164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6" name="Group 38"/>
                <p:cNvGrpSpPr>
                  <a:grpSpLocks/>
                </p:cNvGrpSpPr>
                <p:nvPr/>
              </p:nvGrpSpPr>
              <p:grpSpPr bwMode="auto">
                <a:xfrm>
                  <a:off x="690" y="3170"/>
                  <a:ext cx="206" cy="1234"/>
                  <a:chOff x="706" y="2060"/>
                  <a:chExt cx="206" cy="1234"/>
                </a:xfrm>
              </p:grpSpPr>
              <p:grpSp>
                <p:nvGrpSpPr>
                  <p:cNvPr id="17" name="Group 39"/>
                  <p:cNvGrpSpPr>
                    <a:grpSpLocks/>
                  </p:cNvGrpSpPr>
                  <p:nvPr/>
                </p:nvGrpSpPr>
                <p:grpSpPr bwMode="auto">
                  <a:xfrm>
                    <a:off x="714" y="2060"/>
                    <a:ext cx="198" cy="676"/>
                    <a:chOff x="516" y="1096"/>
                    <a:chExt cx="595" cy="2604"/>
                  </a:xfrm>
                </p:grpSpPr>
                <p:sp>
                  <p:nvSpPr>
                    <p:cNvPr id="13340" name="Arc 40"/>
                    <p:cNvSpPr>
                      <a:spLocks/>
                    </p:cNvSpPr>
                    <p:nvPr/>
                  </p:nvSpPr>
                  <p:spPr bwMode="auto">
                    <a:xfrm>
                      <a:off x="528" y="1096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3341" name="Arc 41"/>
                    <p:cNvSpPr>
                      <a:spLocks/>
                    </p:cNvSpPr>
                    <p:nvPr/>
                  </p:nvSpPr>
                  <p:spPr bwMode="auto">
                    <a:xfrm>
                      <a:off x="516" y="2164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8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706" y="2618"/>
                    <a:ext cx="198" cy="676"/>
                    <a:chOff x="516" y="1096"/>
                    <a:chExt cx="595" cy="2604"/>
                  </a:xfrm>
                </p:grpSpPr>
                <p:sp>
                  <p:nvSpPr>
                    <p:cNvPr id="13338" name="Arc 43"/>
                    <p:cNvSpPr>
                      <a:spLocks/>
                    </p:cNvSpPr>
                    <p:nvPr/>
                  </p:nvSpPr>
                  <p:spPr bwMode="auto">
                    <a:xfrm>
                      <a:off x="528" y="1096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3339" name="Arc 44"/>
                    <p:cNvSpPr>
                      <a:spLocks/>
                    </p:cNvSpPr>
                    <p:nvPr/>
                  </p:nvSpPr>
                  <p:spPr bwMode="auto">
                    <a:xfrm>
                      <a:off x="516" y="2164"/>
                      <a:ext cx="583" cy="1536"/>
                    </a:xfrm>
                    <a:custGeom>
                      <a:avLst/>
                      <a:gdLst>
                        <a:gd name="T0" fmla="*/ 0 w 37451"/>
                        <a:gd name="T1" fmla="*/ 0 h 43200"/>
                        <a:gd name="T2" fmla="*/ 0 w 37451"/>
                        <a:gd name="T3" fmla="*/ 0 h 43200"/>
                        <a:gd name="T4" fmla="*/ 0 w 37451"/>
                        <a:gd name="T5" fmla="*/ 0 h 43200"/>
                        <a:gd name="T6" fmla="*/ 0 60000 65536"/>
                        <a:gd name="T7" fmla="*/ 0 60000 65536"/>
                        <a:gd name="T8" fmla="*/ 0 60000 65536"/>
                        <a:gd name="T9" fmla="*/ 0 w 37451"/>
                        <a:gd name="T10" fmla="*/ 0 h 43200"/>
                        <a:gd name="T11" fmla="*/ 37451 w 37451"/>
                        <a:gd name="T12" fmla="*/ 43200 h 432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37451" h="43200" fill="none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</a:path>
                        <a:path w="37451" h="43200" stroke="0" extrusionOk="0">
                          <a:moveTo>
                            <a:pt x="36668" y="37076"/>
                          </a:moveTo>
                          <a:cubicBezTo>
                            <a:pt x="32635" y="41002"/>
                            <a:pt x="27228" y="43199"/>
                            <a:pt x="21600" y="43200"/>
                          </a:cubicBezTo>
                          <a:cubicBezTo>
                            <a:pt x="9670" y="43200"/>
                            <a:pt x="0" y="335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27617" y="-1"/>
                            <a:pt x="33363" y="2510"/>
                            <a:pt x="37451" y="6926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noFill/>
                    <a:ln w="571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IN"/>
                    </a:p>
                  </p:txBody>
                </p:sp>
              </p:grpSp>
            </p:grpSp>
          </p:grpSp>
          <p:sp>
            <p:nvSpPr>
              <p:cNvPr id="13328" name="Line 45"/>
              <p:cNvSpPr>
                <a:spLocks noChangeShapeType="1"/>
              </p:cNvSpPr>
              <p:nvPr/>
            </p:nvSpPr>
            <p:spPr bwMode="auto">
              <a:xfrm flipH="1">
                <a:off x="906" y="2880"/>
                <a:ext cx="1705" cy="0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9" name="Line 46"/>
              <p:cNvSpPr>
                <a:spLocks noChangeShapeType="1"/>
              </p:cNvSpPr>
              <p:nvPr/>
            </p:nvSpPr>
            <p:spPr bwMode="auto">
              <a:xfrm flipH="1">
                <a:off x="903" y="1427"/>
                <a:ext cx="1664" cy="0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0" name="Line 47"/>
              <p:cNvSpPr>
                <a:spLocks noChangeShapeType="1"/>
              </p:cNvSpPr>
              <p:nvPr/>
            </p:nvSpPr>
            <p:spPr bwMode="auto">
              <a:xfrm flipH="1">
                <a:off x="909" y="1432"/>
                <a:ext cx="0" cy="1439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1" name="Text Box 48"/>
              <p:cNvSpPr txBox="1">
                <a:spLocks noChangeArrowheads="1"/>
              </p:cNvSpPr>
              <p:nvPr/>
            </p:nvSpPr>
            <p:spPr bwMode="auto">
              <a:xfrm flipH="1">
                <a:off x="2271" y="2069"/>
                <a:ext cx="237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Arial Black" pitchFamily="34" charset="0"/>
                  </a:rPr>
                  <a:t>P</a:t>
                </a:r>
              </a:p>
            </p:txBody>
          </p:sp>
          <p:sp>
            <p:nvSpPr>
              <p:cNvPr id="13332" name="Oval 50"/>
              <p:cNvSpPr>
                <a:spLocks noChangeArrowheads="1"/>
              </p:cNvSpPr>
              <p:nvPr/>
            </p:nvSpPr>
            <p:spPr bwMode="auto">
              <a:xfrm rot="16200000" flipH="1">
                <a:off x="689" y="2081"/>
                <a:ext cx="432" cy="39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3333" name="Text Box 52"/>
              <p:cNvSpPr txBox="1">
                <a:spLocks noChangeArrowheads="1"/>
              </p:cNvSpPr>
              <p:nvPr/>
            </p:nvSpPr>
            <p:spPr bwMode="auto">
              <a:xfrm>
                <a:off x="288" y="1968"/>
                <a:ext cx="323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Arial Black" pitchFamily="34" charset="0"/>
                  </a:rPr>
                  <a:t>E</a:t>
                </a:r>
                <a:r>
                  <a:rPr lang="en-US" baseline="-25000">
                    <a:latin typeface="Arial Black" pitchFamily="34" charset="0"/>
                  </a:rPr>
                  <a:t>P</a:t>
                </a:r>
                <a:endParaRPr lang="en-US">
                  <a:latin typeface="Arial Black" pitchFamily="34" charset="0"/>
                </a:endParaRPr>
              </a:p>
            </p:txBody>
          </p:sp>
        </p:grpSp>
      </p:grpSp>
      <p:sp>
        <p:nvSpPr>
          <p:cNvPr id="13317" name="Text Box 71"/>
          <p:cNvSpPr txBox="1">
            <a:spLocks noChangeArrowheads="1"/>
          </p:cNvSpPr>
          <p:nvPr/>
        </p:nvSpPr>
        <p:spPr bwMode="auto">
          <a:xfrm>
            <a:off x="8524875" y="2714625"/>
            <a:ext cx="559769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R</a:t>
            </a:r>
            <a:r>
              <a:rPr lang="en-US" baseline="-25000">
                <a:latin typeface="Arial Black" pitchFamily="34" charset="0"/>
              </a:rPr>
              <a:t>L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202614" y="2619377"/>
            <a:ext cx="142875" cy="500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8058150" y="2625727"/>
            <a:ext cx="300038" cy="563563"/>
          </a:xfrm>
          <a:custGeom>
            <a:avLst/>
            <a:gdLst>
              <a:gd name="connsiteX0" fmla="*/ 180251 w 300567"/>
              <a:gd name="connsiteY0" fmla="*/ 0 h 564796"/>
              <a:gd name="connsiteX1" fmla="*/ 35872 w 300567"/>
              <a:gd name="connsiteY1" fmla="*/ 48127 h 564796"/>
              <a:gd name="connsiteX2" fmla="*/ 83999 w 300567"/>
              <a:gd name="connsiteY2" fmla="*/ 96253 h 564796"/>
              <a:gd name="connsiteX3" fmla="*/ 300567 w 300567"/>
              <a:gd name="connsiteY3" fmla="*/ 144379 h 564796"/>
              <a:gd name="connsiteX4" fmla="*/ 180251 w 300567"/>
              <a:gd name="connsiteY4" fmla="*/ 240632 h 564796"/>
              <a:gd name="connsiteX5" fmla="*/ 35872 w 300567"/>
              <a:gd name="connsiteY5" fmla="*/ 288758 h 564796"/>
              <a:gd name="connsiteX6" fmla="*/ 108062 w 300567"/>
              <a:gd name="connsiteY6" fmla="*/ 336885 h 564796"/>
              <a:gd name="connsiteX7" fmla="*/ 228378 w 300567"/>
              <a:gd name="connsiteY7" fmla="*/ 360948 h 564796"/>
              <a:gd name="connsiteX8" fmla="*/ 180251 w 300567"/>
              <a:gd name="connsiteY8" fmla="*/ 409074 h 564796"/>
              <a:gd name="connsiteX9" fmla="*/ 108062 w 300567"/>
              <a:gd name="connsiteY9" fmla="*/ 457200 h 564796"/>
              <a:gd name="connsiteX10" fmla="*/ 252441 w 300567"/>
              <a:gd name="connsiteY10" fmla="*/ 553453 h 56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0567" h="564796">
                <a:moveTo>
                  <a:pt x="180251" y="0"/>
                </a:moveTo>
                <a:cubicBezTo>
                  <a:pt x="132125" y="16042"/>
                  <a:pt x="0" y="12256"/>
                  <a:pt x="35872" y="48127"/>
                </a:cubicBezTo>
                <a:cubicBezTo>
                  <a:pt x="51914" y="64169"/>
                  <a:pt x="64545" y="84581"/>
                  <a:pt x="83999" y="96253"/>
                </a:cubicBezTo>
                <a:cubicBezTo>
                  <a:pt x="129567" y="123594"/>
                  <a:pt x="271409" y="139519"/>
                  <a:pt x="300567" y="144379"/>
                </a:cubicBezTo>
                <a:cubicBezTo>
                  <a:pt x="260565" y="184382"/>
                  <a:pt x="234894" y="216347"/>
                  <a:pt x="180251" y="240632"/>
                </a:cubicBezTo>
                <a:cubicBezTo>
                  <a:pt x="133894" y="261235"/>
                  <a:pt x="35872" y="288758"/>
                  <a:pt x="35872" y="288758"/>
                </a:cubicBezTo>
                <a:cubicBezTo>
                  <a:pt x="59935" y="304800"/>
                  <a:pt x="80983" y="326730"/>
                  <a:pt x="108062" y="336885"/>
                </a:cubicBezTo>
                <a:cubicBezTo>
                  <a:pt x="146357" y="351246"/>
                  <a:pt x="199458" y="332028"/>
                  <a:pt x="228378" y="360948"/>
                </a:cubicBezTo>
                <a:cubicBezTo>
                  <a:pt x="244420" y="376990"/>
                  <a:pt x="197967" y="394902"/>
                  <a:pt x="180251" y="409074"/>
                </a:cubicBezTo>
                <a:cubicBezTo>
                  <a:pt x="157668" y="427140"/>
                  <a:pt x="132125" y="441158"/>
                  <a:pt x="108062" y="457200"/>
                </a:cubicBezTo>
                <a:cubicBezTo>
                  <a:pt x="215658" y="564796"/>
                  <a:pt x="158941" y="553453"/>
                  <a:pt x="252441" y="55345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b="1" dirty="0"/>
          </a:p>
        </p:txBody>
      </p:sp>
      <p:sp>
        <p:nvSpPr>
          <p:cNvPr id="13320" name="Text Box 76"/>
          <p:cNvSpPr txBox="1">
            <a:spLocks noChangeArrowheads="1"/>
          </p:cNvSpPr>
          <p:nvPr/>
        </p:nvSpPr>
        <p:spPr bwMode="auto">
          <a:xfrm flipH="1">
            <a:off x="3995739" y="4286250"/>
            <a:ext cx="388248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+</a:t>
            </a:r>
          </a:p>
        </p:txBody>
      </p:sp>
      <p:sp>
        <p:nvSpPr>
          <p:cNvPr id="13321" name="Text Box 77"/>
          <p:cNvSpPr txBox="1">
            <a:spLocks noChangeArrowheads="1"/>
          </p:cNvSpPr>
          <p:nvPr/>
        </p:nvSpPr>
        <p:spPr bwMode="auto">
          <a:xfrm flipH="1">
            <a:off x="3995738" y="1428751"/>
            <a:ext cx="320922" cy="5847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latin typeface="Arial Black" pitchFamily="34" charset="0"/>
              </a:rPr>
              <a:t>-</a:t>
            </a:r>
          </a:p>
        </p:txBody>
      </p:sp>
      <p:sp>
        <p:nvSpPr>
          <p:cNvPr id="13322" name="Text Box 76"/>
          <p:cNvSpPr txBox="1">
            <a:spLocks noChangeArrowheads="1"/>
          </p:cNvSpPr>
          <p:nvPr/>
        </p:nvSpPr>
        <p:spPr bwMode="auto">
          <a:xfrm flipH="1">
            <a:off x="5024438" y="1357313"/>
            <a:ext cx="388248" cy="46166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+</a:t>
            </a:r>
          </a:p>
        </p:txBody>
      </p:sp>
      <p:sp>
        <p:nvSpPr>
          <p:cNvPr id="13323" name="Text Box 77"/>
          <p:cNvSpPr txBox="1">
            <a:spLocks noChangeArrowheads="1"/>
          </p:cNvSpPr>
          <p:nvPr/>
        </p:nvSpPr>
        <p:spPr bwMode="auto">
          <a:xfrm flipH="1">
            <a:off x="5024438" y="4286251"/>
            <a:ext cx="320922" cy="5847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latin typeface="Arial Black" pitchFamily="34" charset="0"/>
              </a:rPr>
              <a:t>-</a:t>
            </a: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/>
          <a:srcRect l="12630" t="29166" r="82683" b="61805"/>
          <a:stretch>
            <a:fillRect/>
          </a:stretch>
        </p:blipFill>
        <p:spPr bwMode="auto">
          <a:xfrm>
            <a:off x="1095348" y="2928934"/>
            <a:ext cx="785818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"/>
          <a:srcRect l="13021" t="12500" r="50260" b="13194"/>
          <a:stretch>
            <a:fillRect/>
          </a:stretch>
        </p:blipFill>
        <p:spPr bwMode="auto">
          <a:xfrm>
            <a:off x="309530" y="1142984"/>
            <a:ext cx="9215502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Rectangle 56"/>
          <p:cNvSpPr/>
          <p:nvPr/>
        </p:nvSpPr>
        <p:spPr>
          <a:xfrm>
            <a:off x="4738687" y="2071678"/>
            <a:ext cx="428628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145"/>
          <p:cNvGrpSpPr>
            <a:grpSpLocks/>
          </p:cNvGrpSpPr>
          <p:nvPr/>
        </p:nvGrpSpPr>
        <p:grpSpPr bwMode="auto">
          <a:xfrm>
            <a:off x="1724025" y="2057400"/>
            <a:ext cx="6545263" cy="2578100"/>
            <a:chOff x="1002" y="1296"/>
            <a:chExt cx="3806" cy="1624"/>
          </a:xfrm>
        </p:grpSpPr>
        <p:grpSp>
          <p:nvGrpSpPr>
            <p:cNvPr id="14344" name="Group 4"/>
            <p:cNvGrpSpPr>
              <a:grpSpLocks/>
            </p:cNvGrpSpPr>
            <p:nvPr/>
          </p:nvGrpSpPr>
          <p:grpSpPr bwMode="auto">
            <a:xfrm>
              <a:off x="2914" y="1404"/>
              <a:ext cx="219" cy="1516"/>
              <a:chOff x="690" y="2060"/>
              <a:chExt cx="222" cy="2344"/>
            </a:xfrm>
          </p:grpSpPr>
          <p:grpSp>
            <p:nvGrpSpPr>
              <p:cNvPr id="14353" name="Group 5"/>
              <p:cNvGrpSpPr>
                <a:grpSpLocks/>
              </p:cNvGrpSpPr>
              <p:nvPr/>
            </p:nvGrpSpPr>
            <p:grpSpPr bwMode="auto">
              <a:xfrm>
                <a:off x="706" y="2060"/>
                <a:ext cx="206" cy="1234"/>
                <a:chOff x="706" y="2060"/>
                <a:chExt cx="206" cy="1234"/>
              </a:xfrm>
            </p:grpSpPr>
            <p:grpSp>
              <p:nvGrpSpPr>
                <p:cNvPr id="14361" name="Group 6"/>
                <p:cNvGrpSpPr>
                  <a:grpSpLocks/>
                </p:cNvGrpSpPr>
                <p:nvPr/>
              </p:nvGrpSpPr>
              <p:grpSpPr bwMode="auto">
                <a:xfrm>
                  <a:off x="714" y="2060"/>
                  <a:ext cx="198" cy="676"/>
                  <a:chOff x="516" y="1096"/>
                  <a:chExt cx="595" cy="2604"/>
                </a:xfrm>
              </p:grpSpPr>
              <p:sp>
                <p:nvSpPr>
                  <p:cNvPr id="14365" name="Arc 7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4366" name="Arc 8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4362" name="Group 9"/>
                <p:cNvGrpSpPr>
                  <a:grpSpLocks/>
                </p:cNvGrpSpPr>
                <p:nvPr/>
              </p:nvGrpSpPr>
              <p:grpSpPr bwMode="auto">
                <a:xfrm>
                  <a:off x="706" y="2618"/>
                  <a:ext cx="198" cy="676"/>
                  <a:chOff x="516" y="1096"/>
                  <a:chExt cx="595" cy="2604"/>
                </a:xfrm>
              </p:grpSpPr>
              <p:sp>
                <p:nvSpPr>
                  <p:cNvPr id="14363" name="Arc 10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4364" name="Arc 11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4354" name="Group 12"/>
              <p:cNvGrpSpPr>
                <a:grpSpLocks/>
              </p:cNvGrpSpPr>
              <p:nvPr/>
            </p:nvGrpSpPr>
            <p:grpSpPr bwMode="auto">
              <a:xfrm>
                <a:off x="690" y="3170"/>
                <a:ext cx="206" cy="1234"/>
                <a:chOff x="706" y="2060"/>
                <a:chExt cx="206" cy="1234"/>
              </a:xfrm>
            </p:grpSpPr>
            <p:grpSp>
              <p:nvGrpSpPr>
                <p:cNvPr id="14355" name="Group 13"/>
                <p:cNvGrpSpPr>
                  <a:grpSpLocks/>
                </p:cNvGrpSpPr>
                <p:nvPr/>
              </p:nvGrpSpPr>
              <p:grpSpPr bwMode="auto">
                <a:xfrm>
                  <a:off x="714" y="2060"/>
                  <a:ext cx="198" cy="676"/>
                  <a:chOff x="516" y="1096"/>
                  <a:chExt cx="595" cy="2604"/>
                </a:xfrm>
              </p:grpSpPr>
              <p:sp>
                <p:nvSpPr>
                  <p:cNvPr id="14359" name="Arc 14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4360" name="Arc 15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4356" name="Group 16"/>
                <p:cNvGrpSpPr>
                  <a:grpSpLocks/>
                </p:cNvGrpSpPr>
                <p:nvPr/>
              </p:nvGrpSpPr>
              <p:grpSpPr bwMode="auto">
                <a:xfrm>
                  <a:off x="706" y="2618"/>
                  <a:ext cx="198" cy="676"/>
                  <a:chOff x="516" y="1096"/>
                  <a:chExt cx="595" cy="2604"/>
                </a:xfrm>
              </p:grpSpPr>
              <p:sp>
                <p:nvSpPr>
                  <p:cNvPr id="14357" name="Arc 17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4358" name="Arc 18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</p:grpSp>
        <p:sp>
          <p:nvSpPr>
            <p:cNvPr id="14345" name="Line 19"/>
            <p:cNvSpPr>
              <a:spLocks noChangeShapeType="1"/>
            </p:cNvSpPr>
            <p:nvPr/>
          </p:nvSpPr>
          <p:spPr bwMode="auto">
            <a:xfrm>
              <a:off x="3092" y="2881"/>
              <a:ext cx="1713" cy="0"/>
            </a:xfrm>
            <a:prstGeom prst="line">
              <a:avLst/>
            </a:prstGeom>
            <a:noFill/>
            <a:ln w="57150">
              <a:solidFill>
                <a:srgbClr val="FF5050"/>
              </a:solidFill>
              <a:round/>
              <a:headEnd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6" name="Line 20"/>
            <p:cNvSpPr>
              <a:spLocks noChangeShapeType="1"/>
            </p:cNvSpPr>
            <p:nvPr/>
          </p:nvSpPr>
          <p:spPr bwMode="auto">
            <a:xfrm>
              <a:off x="3136" y="1440"/>
              <a:ext cx="1672" cy="0"/>
            </a:xfrm>
            <a:prstGeom prst="line">
              <a:avLst/>
            </a:prstGeom>
            <a:noFill/>
            <a:ln w="57150">
              <a:solidFill>
                <a:srgbClr val="FF5050"/>
              </a:solidFill>
              <a:round/>
              <a:headEnd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7" name="Line 37"/>
            <p:cNvSpPr>
              <a:spLocks noChangeShapeType="1"/>
            </p:cNvSpPr>
            <p:nvPr/>
          </p:nvSpPr>
          <p:spPr bwMode="auto">
            <a:xfrm flipH="1" flipV="1">
              <a:off x="1005" y="2880"/>
              <a:ext cx="1875" cy="2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8" name="Line 38"/>
            <p:cNvSpPr>
              <a:spLocks noChangeShapeType="1"/>
            </p:cNvSpPr>
            <p:nvPr/>
          </p:nvSpPr>
          <p:spPr bwMode="auto">
            <a:xfrm flipH="1" flipV="1">
              <a:off x="1002" y="2051"/>
              <a:ext cx="1878" cy="2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9" name="Line 44"/>
            <p:cNvSpPr>
              <a:spLocks noChangeShapeType="1"/>
            </p:cNvSpPr>
            <p:nvPr/>
          </p:nvSpPr>
          <p:spPr bwMode="auto">
            <a:xfrm>
              <a:off x="2473" y="1296"/>
              <a:ext cx="0" cy="65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50" name="Line 57"/>
            <p:cNvSpPr>
              <a:spLocks noChangeShapeType="1"/>
            </p:cNvSpPr>
            <p:nvPr/>
          </p:nvSpPr>
          <p:spPr bwMode="auto">
            <a:xfrm>
              <a:off x="2476" y="2112"/>
              <a:ext cx="0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51" name="Line 112"/>
            <p:cNvSpPr>
              <a:spLocks noChangeShapeType="1"/>
            </p:cNvSpPr>
            <p:nvPr/>
          </p:nvSpPr>
          <p:spPr bwMode="auto">
            <a:xfrm>
              <a:off x="3010" y="1440"/>
              <a:ext cx="0" cy="148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52" name="Line 114"/>
            <p:cNvSpPr>
              <a:spLocks noChangeShapeType="1"/>
            </p:cNvSpPr>
            <p:nvPr/>
          </p:nvSpPr>
          <p:spPr bwMode="auto">
            <a:xfrm>
              <a:off x="3082" y="1440"/>
              <a:ext cx="0" cy="148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340" name="Text Box 53"/>
          <p:cNvSpPr txBox="1">
            <a:spLocks noChangeArrowheads="1"/>
          </p:cNvSpPr>
          <p:nvPr/>
        </p:nvSpPr>
        <p:spPr bwMode="auto">
          <a:xfrm>
            <a:off x="8096250" y="1785938"/>
            <a:ext cx="455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A</a:t>
            </a:r>
          </a:p>
        </p:txBody>
      </p:sp>
      <p:sp>
        <p:nvSpPr>
          <p:cNvPr id="14341" name="Text Box 54"/>
          <p:cNvSpPr txBox="1">
            <a:spLocks noChangeArrowheads="1"/>
          </p:cNvSpPr>
          <p:nvPr/>
        </p:nvSpPr>
        <p:spPr bwMode="auto">
          <a:xfrm>
            <a:off x="1166813" y="2786063"/>
            <a:ext cx="455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C</a:t>
            </a:r>
          </a:p>
        </p:txBody>
      </p:sp>
      <p:sp>
        <p:nvSpPr>
          <p:cNvPr id="14342" name="Text Box 55"/>
          <p:cNvSpPr txBox="1">
            <a:spLocks noChangeArrowheads="1"/>
          </p:cNvSpPr>
          <p:nvPr/>
        </p:nvSpPr>
        <p:spPr bwMode="auto">
          <a:xfrm>
            <a:off x="8453438" y="4357688"/>
            <a:ext cx="455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B</a:t>
            </a:r>
          </a:p>
        </p:txBody>
      </p:sp>
      <p:sp>
        <p:nvSpPr>
          <p:cNvPr id="14343" name="Text Box 54"/>
          <p:cNvSpPr txBox="1">
            <a:spLocks noChangeArrowheads="1"/>
          </p:cNvSpPr>
          <p:nvPr/>
        </p:nvSpPr>
        <p:spPr bwMode="auto">
          <a:xfrm>
            <a:off x="1238250" y="4643438"/>
            <a:ext cx="4235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 Black" pitchFamily="34" charset="0"/>
              </a:rPr>
              <a:t>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-27384"/>
            <a:ext cx="9906000" cy="646331"/>
          </a:xfrm>
          <a:prstGeom prst="rect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000" b="1" kern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sz="3600" b="1" u="sng" dirty="0">
                <a:solidFill>
                  <a:srgbClr val="FFFF00"/>
                </a:solidFill>
                <a:latin typeface="Arial Black" panose="020B0A04020102020204" pitchFamily="34" charset="0"/>
              </a:rPr>
              <a:t>AUTO  TRANSFORMER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5"/>
          <p:cNvGrpSpPr>
            <a:grpSpLocks/>
          </p:cNvGrpSpPr>
          <p:nvPr/>
        </p:nvGrpSpPr>
        <p:grpSpPr bwMode="auto">
          <a:xfrm>
            <a:off x="1724026" y="2057400"/>
            <a:ext cx="6545263" cy="2578100"/>
            <a:chOff x="1002" y="1296"/>
            <a:chExt cx="3806" cy="1624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914" y="1404"/>
              <a:ext cx="219" cy="1516"/>
              <a:chOff x="690" y="2060"/>
              <a:chExt cx="222" cy="2344"/>
            </a:xfrm>
          </p:grpSpPr>
          <p:grpSp>
            <p:nvGrpSpPr>
              <p:cNvPr id="4" name="Group 5"/>
              <p:cNvGrpSpPr>
                <a:grpSpLocks/>
              </p:cNvGrpSpPr>
              <p:nvPr/>
            </p:nvGrpSpPr>
            <p:grpSpPr bwMode="auto">
              <a:xfrm>
                <a:off x="706" y="2060"/>
                <a:ext cx="206" cy="1234"/>
                <a:chOff x="706" y="2060"/>
                <a:chExt cx="206" cy="1234"/>
              </a:xfrm>
            </p:grpSpPr>
            <p:grpSp>
              <p:nvGrpSpPr>
                <p:cNvPr id="5" name="Group 6"/>
                <p:cNvGrpSpPr>
                  <a:grpSpLocks/>
                </p:cNvGrpSpPr>
                <p:nvPr/>
              </p:nvGrpSpPr>
              <p:grpSpPr bwMode="auto">
                <a:xfrm>
                  <a:off x="714" y="2060"/>
                  <a:ext cx="198" cy="676"/>
                  <a:chOff x="516" y="1096"/>
                  <a:chExt cx="595" cy="2604"/>
                </a:xfrm>
              </p:grpSpPr>
              <p:sp>
                <p:nvSpPr>
                  <p:cNvPr id="14365" name="Arc 7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4366" name="Arc 8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" name="Group 9"/>
                <p:cNvGrpSpPr>
                  <a:grpSpLocks/>
                </p:cNvGrpSpPr>
                <p:nvPr/>
              </p:nvGrpSpPr>
              <p:grpSpPr bwMode="auto">
                <a:xfrm>
                  <a:off x="706" y="2618"/>
                  <a:ext cx="198" cy="676"/>
                  <a:chOff x="516" y="1096"/>
                  <a:chExt cx="595" cy="2604"/>
                </a:xfrm>
              </p:grpSpPr>
              <p:sp>
                <p:nvSpPr>
                  <p:cNvPr id="14363" name="Arc 10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4364" name="Arc 11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7" name="Group 12"/>
              <p:cNvGrpSpPr>
                <a:grpSpLocks/>
              </p:cNvGrpSpPr>
              <p:nvPr/>
            </p:nvGrpSpPr>
            <p:grpSpPr bwMode="auto">
              <a:xfrm>
                <a:off x="690" y="3170"/>
                <a:ext cx="206" cy="1234"/>
                <a:chOff x="706" y="2060"/>
                <a:chExt cx="206" cy="1234"/>
              </a:xfrm>
            </p:grpSpPr>
            <p:grpSp>
              <p:nvGrpSpPr>
                <p:cNvPr id="8" name="Group 13"/>
                <p:cNvGrpSpPr>
                  <a:grpSpLocks/>
                </p:cNvGrpSpPr>
                <p:nvPr/>
              </p:nvGrpSpPr>
              <p:grpSpPr bwMode="auto">
                <a:xfrm>
                  <a:off x="714" y="2060"/>
                  <a:ext cx="198" cy="676"/>
                  <a:chOff x="516" y="1096"/>
                  <a:chExt cx="595" cy="2604"/>
                </a:xfrm>
              </p:grpSpPr>
              <p:sp>
                <p:nvSpPr>
                  <p:cNvPr id="14359" name="Arc 14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4360" name="Arc 15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" name="Group 16"/>
                <p:cNvGrpSpPr>
                  <a:grpSpLocks/>
                </p:cNvGrpSpPr>
                <p:nvPr/>
              </p:nvGrpSpPr>
              <p:grpSpPr bwMode="auto">
                <a:xfrm>
                  <a:off x="706" y="2618"/>
                  <a:ext cx="198" cy="676"/>
                  <a:chOff x="516" y="1096"/>
                  <a:chExt cx="595" cy="2604"/>
                </a:xfrm>
              </p:grpSpPr>
              <p:sp>
                <p:nvSpPr>
                  <p:cNvPr id="14357" name="Arc 17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4358" name="Arc 18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5715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</p:grpSp>
        <p:sp>
          <p:nvSpPr>
            <p:cNvPr id="14345" name="Line 19"/>
            <p:cNvSpPr>
              <a:spLocks noChangeShapeType="1"/>
            </p:cNvSpPr>
            <p:nvPr/>
          </p:nvSpPr>
          <p:spPr bwMode="auto">
            <a:xfrm>
              <a:off x="3092" y="2881"/>
              <a:ext cx="1713" cy="0"/>
            </a:xfrm>
            <a:prstGeom prst="line">
              <a:avLst/>
            </a:prstGeom>
            <a:noFill/>
            <a:ln w="57150">
              <a:solidFill>
                <a:srgbClr val="FF5050"/>
              </a:solidFill>
              <a:round/>
              <a:headEnd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6" name="Line 20"/>
            <p:cNvSpPr>
              <a:spLocks noChangeShapeType="1"/>
            </p:cNvSpPr>
            <p:nvPr/>
          </p:nvSpPr>
          <p:spPr bwMode="auto">
            <a:xfrm>
              <a:off x="3136" y="1440"/>
              <a:ext cx="1672" cy="0"/>
            </a:xfrm>
            <a:prstGeom prst="line">
              <a:avLst/>
            </a:prstGeom>
            <a:noFill/>
            <a:ln w="57150">
              <a:solidFill>
                <a:srgbClr val="FF5050"/>
              </a:solidFill>
              <a:round/>
              <a:headEnd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7" name="Line 37"/>
            <p:cNvSpPr>
              <a:spLocks noChangeShapeType="1"/>
            </p:cNvSpPr>
            <p:nvPr/>
          </p:nvSpPr>
          <p:spPr bwMode="auto">
            <a:xfrm flipH="1" flipV="1">
              <a:off x="1005" y="2880"/>
              <a:ext cx="1875" cy="2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8" name="Line 38"/>
            <p:cNvSpPr>
              <a:spLocks noChangeShapeType="1"/>
            </p:cNvSpPr>
            <p:nvPr/>
          </p:nvSpPr>
          <p:spPr bwMode="auto">
            <a:xfrm flipH="1" flipV="1">
              <a:off x="1002" y="2051"/>
              <a:ext cx="1878" cy="2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  <a:tail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9" name="Line 44"/>
            <p:cNvSpPr>
              <a:spLocks noChangeShapeType="1"/>
            </p:cNvSpPr>
            <p:nvPr/>
          </p:nvSpPr>
          <p:spPr bwMode="auto">
            <a:xfrm>
              <a:off x="2473" y="1296"/>
              <a:ext cx="0" cy="65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50" name="Line 57"/>
            <p:cNvSpPr>
              <a:spLocks noChangeShapeType="1"/>
            </p:cNvSpPr>
            <p:nvPr/>
          </p:nvSpPr>
          <p:spPr bwMode="auto">
            <a:xfrm>
              <a:off x="2476" y="2112"/>
              <a:ext cx="0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51" name="Line 112"/>
            <p:cNvSpPr>
              <a:spLocks noChangeShapeType="1"/>
            </p:cNvSpPr>
            <p:nvPr/>
          </p:nvSpPr>
          <p:spPr bwMode="auto">
            <a:xfrm>
              <a:off x="3010" y="1440"/>
              <a:ext cx="0" cy="148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52" name="Line 114"/>
            <p:cNvSpPr>
              <a:spLocks noChangeShapeType="1"/>
            </p:cNvSpPr>
            <p:nvPr/>
          </p:nvSpPr>
          <p:spPr bwMode="auto">
            <a:xfrm>
              <a:off x="3082" y="1440"/>
              <a:ext cx="0" cy="148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340" name="Text Box 53"/>
          <p:cNvSpPr txBox="1">
            <a:spLocks noChangeArrowheads="1"/>
          </p:cNvSpPr>
          <p:nvPr/>
        </p:nvSpPr>
        <p:spPr bwMode="auto">
          <a:xfrm>
            <a:off x="8096251" y="1785938"/>
            <a:ext cx="4235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A</a:t>
            </a:r>
          </a:p>
        </p:txBody>
      </p:sp>
      <p:sp>
        <p:nvSpPr>
          <p:cNvPr id="14341" name="Text Box 54"/>
          <p:cNvSpPr txBox="1">
            <a:spLocks noChangeArrowheads="1"/>
          </p:cNvSpPr>
          <p:nvPr/>
        </p:nvSpPr>
        <p:spPr bwMode="auto">
          <a:xfrm>
            <a:off x="1166813" y="2786063"/>
            <a:ext cx="4235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C</a:t>
            </a:r>
          </a:p>
        </p:txBody>
      </p:sp>
      <p:sp>
        <p:nvSpPr>
          <p:cNvPr id="14342" name="Text Box 55"/>
          <p:cNvSpPr txBox="1">
            <a:spLocks noChangeArrowheads="1"/>
          </p:cNvSpPr>
          <p:nvPr/>
        </p:nvSpPr>
        <p:spPr bwMode="auto">
          <a:xfrm>
            <a:off x="8453439" y="4357688"/>
            <a:ext cx="4235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B</a:t>
            </a:r>
          </a:p>
        </p:txBody>
      </p:sp>
      <p:sp>
        <p:nvSpPr>
          <p:cNvPr id="14343" name="Text Box 54"/>
          <p:cNvSpPr txBox="1">
            <a:spLocks noChangeArrowheads="1"/>
          </p:cNvSpPr>
          <p:nvPr/>
        </p:nvSpPr>
        <p:spPr bwMode="auto">
          <a:xfrm>
            <a:off x="1238251" y="4643438"/>
            <a:ext cx="4235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 Black" pitchFamily="34" charset="0"/>
              </a:rPr>
              <a:t>B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/>
          <a:srcRect l="12500" t="19444" r="51432" b="9027"/>
          <a:stretch>
            <a:fillRect/>
          </a:stretch>
        </p:blipFill>
        <p:spPr bwMode="auto">
          <a:xfrm>
            <a:off x="238092" y="1571612"/>
            <a:ext cx="9429817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>
          <a:xfrm>
            <a:off x="0" y="-27384"/>
            <a:ext cx="9906000" cy="646331"/>
          </a:xfrm>
          <a:prstGeom prst="rect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000" b="1" kern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sz="3600" b="1" u="sng" dirty="0">
                <a:solidFill>
                  <a:srgbClr val="FFFF00"/>
                </a:solidFill>
                <a:latin typeface="Arial Black" panose="020B0A04020102020204" pitchFamily="34" charset="0"/>
              </a:rPr>
              <a:t>AUTO  TRANSFORMER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JEGANATH-PC\Desktop\transforrmer\screenshot\Screenshot_2016-01-05-00-58-4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225139" y="2854107"/>
            <a:ext cx="9371503" cy="707886"/>
          </a:xfrm>
          <a:prstGeom prst="rect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u="sng" kern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PART IV- EFFECT OF AC</a:t>
            </a:r>
            <a:endParaRPr lang="en-IN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1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681038" y="285729"/>
            <a:ext cx="8543925" cy="79398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 l="4578" t="16494" r="38734" b="20443"/>
          <a:stretch>
            <a:fillRect/>
          </a:stretch>
        </p:blipFill>
        <p:spPr bwMode="auto">
          <a:xfrm>
            <a:off x="0" y="785794"/>
            <a:ext cx="9906000" cy="607220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9906000" cy="7857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u="sng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AC CURRENT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JEGANATH-PC\Desktop\transforrmer\screenshot\Screenshot_2016-01-05-00-58-4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225139" y="2854107"/>
            <a:ext cx="9371503" cy="707886"/>
          </a:xfrm>
          <a:prstGeom prst="rect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u="sng" kern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PART V- EFFECT OF DC</a:t>
            </a:r>
            <a:endParaRPr lang="en-IN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5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23875" y="1714500"/>
            <a:ext cx="5457825" cy="3097213"/>
            <a:chOff x="96" y="1104"/>
            <a:chExt cx="5480" cy="2132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119" y="1416"/>
              <a:ext cx="219" cy="1516"/>
              <a:chOff x="690" y="2060"/>
              <a:chExt cx="222" cy="2344"/>
            </a:xfrm>
          </p:grpSpPr>
          <p:grpSp>
            <p:nvGrpSpPr>
              <p:cNvPr id="4" name="Group 5"/>
              <p:cNvGrpSpPr>
                <a:grpSpLocks/>
              </p:cNvGrpSpPr>
              <p:nvPr/>
            </p:nvGrpSpPr>
            <p:grpSpPr bwMode="auto">
              <a:xfrm>
                <a:off x="706" y="2060"/>
                <a:ext cx="206" cy="1234"/>
                <a:chOff x="706" y="2060"/>
                <a:chExt cx="206" cy="1234"/>
              </a:xfrm>
            </p:grpSpPr>
            <p:grpSp>
              <p:nvGrpSpPr>
                <p:cNvPr id="5" name="Group 6"/>
                <p:cNvGrpSpPr>
                  <a:grpSpLocks/>
                </p:cNvGrpSpPr>
                <p:nvPr/>
              </p:nvGrpSpPr>
              <p:grpSpPr bwMode="auto">
                <a:xfrm>
                  <a:off x="714" y="2060"/>
                  <a:ext cx="198" cy="676"/>
                  <a:chOff x="516" y="1096"/>
                  <a:chExt cx="595" cy="2604"/>
                </a:xfrm>
              </p:grpSpPr>
              <p:sp>
                <p:nvSpPr>
                  <p:cNvPr id="18519" name="Arc 7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8520" name="Arc 8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6" name="Group 9"/>
                <p:cNvGrpSpPr>
                  <a:grpSpLocks/>
                </p:cNvGrpSpPr>
                <p:nvPr/>
              </p:nvGrpSpPr>
              <p:grpSpPr bwMode="auto">
                <a:xfrm>
                  <a:off x="706" y="2618"/>
                  <a:ext cx="198" cy="676"/>
                  <a:chOff x="516" y="1096"/>
                  <a:chExt cx="595" cy="2604"/>
                </a:xfrm>
              </p:grpSpPr>
              <p:sp>
                <p:nvSpPr>
                  <p:cNvPr id="18517" name="Arc 10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8518" name="Arc 11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7" name="Group 12"/>
              <p:cNvGrpSpPr>
                <a:grpSpLocks/>
              </p:cNvGrpSpPr>
              <p:nvPr/>
            </p:nvGrpSpPr>
            <p:grpSpPr bwMode="auto">
              <a:xfrm>
                <a:off x="690" y="3170"/>
                <a:ext cx="206" cy="1234"/>
                <a:chOff x="706" y="2060"/>
                <a:chExt cx="206" cy="1234"/>
              </a:xfrm>
            </p:grpSpPr>
            <p:grpSp>
              <p:nvGrpSpPr>
                <p:cNvPr id="8" name="Group 13"/>
                <p:cNvGrpSpPr>
                  <a:grpSpLocks/>
                </p:cNvGrpSpPr>
                <p:nvPr/>
              </p:nvGrpSpPr>
              <p:grpSpPr bwMode="auto">
                <a:xfrm>
                  <a:off x="714" y="2060"/>
                  <a:ext cx="198" cy="676"/>
                  <a:chOff x="516" y="1096"/>
                  <a:chExt cx="595" cy="2604"/>
                </a:xfrm>
              </p:grpSpPr>
              <p:sp>
                <p:nvSpPr>
                  <p:cNvPr id="18513" name="Arc 14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8514" name="Arc 15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" name="Group 16"/>
                <p:cNvGrpSpPr>
                  <a:grpSpLocks/>
                </p:cNvGrpSpPr>
                <p:nvPr/>
              </p:nvGrpSpPr>
              <p:grpSpPr bwMode="auto">
                <a:xfrm>
                  <a:off x="706" y="2618"/>
                  <a:ext cx="198" cy="676"/>
                  <a:chOff x="516" y="1096"/>
                  <a:chExt cx="595" cy="2604"/>
                </a:xfrm>
              </p:grpSpPr>
              <p:sp>
                <p:nvSpPr>
                  <p:cNvPr id="18511" name="Arc 17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8512" name="Arc 18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</p:grpSp>
        <p:sp>
          <p:nvSpPr>
            <p:cNvPr id="18450" name="Line 19"/>
            <p:cNvSpPr>
              <a:spLocks noChangeShapeType="1"/>
            </p:cNvSpPr>
            <p:nvPr/>
          </p:nvSpPr>
          <p:spPr bwMode="auto">
            <a:xfrm>
              <a:off x="3297" y="2893"/>
              <a:ext cx="1713" cy="0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51" name="Line 20"/>
            <p:cNvSpPr>
              <a:spLocks noChangeShapeType="1"/>
            </p:cNvSpPr>
            <p:nvPr/>
          </p:nvSpPr>
          <p:spPr bwMode="auto">
            <a:xfrm>
              <a:off x="3341" y="1452"/>
              <a:ext cx="1672" cy="0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52" name="Text Box 21"/>
            <p:cNvSpPr txBox="1">
              <a:spLocks noChangeArrowheads="1"/>
            </p:cNvSpPr>
            <p:nvPr/>
          </p:nvSpPr>
          <p:spPr bwMode="auto">
            <a:xfrm>
              <a:off x="3933" y="2016"/>
              <a:ext cx="274" cy="23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S</a:t>
              </a:r>
            </a:p>
          </p:txBody>
        </p:sp>
        <p:grpSp>
          <p:nvGrpSpPr>
            <p:cNvPr id="10" name="Group 22"/>
            <p:cNvGrpSpPr>
              <a:grpSpLocks/>
            </p:cNvGrpSpPr>
            <p:nvPr/>
          </p:nvGrpSpPr>
          <p:grpSpPr bwMode="auto">
            <a:xfrm flipH="1">
              <a:off x="2051" y="1403"/>
              <a:ext cx="219" cy="1528"/>
              <a:chOff x="690" y="2060"/>
              <a:chExt cx="222" cy="2344"/>
            </a:xfrm>
          </p:grpSpPr>
          <p:grpSp>
            <p:nvGrpSpPr>
              <p:cNvPr id="11" name="Group 23"/>
              <p:cNvGrpSpPr>
                <a:grpSpLocks/>
              </p:cNvGrpSpPr>
              <p:nvPr/>
            </p:nvGrpSpPr>
            <p:grpSpPr bwMode="auto">
              <a:xfrm>
                <a:off x="706" y="2060"/>
                <a:ext cx="206" cy="1234"/>
                <a:chOff x="706" y="2060"/>
                <a:chExt cx="206" cy="1234"/>
              </a:xfrm>
            </p:grpSpPr>
            <p:grpSp>
              <p:nvGrpSpPr>
                <p:cNvPr id="12" name="Group 24"/>
                <p:cNvGrpSpPr>
                  <a:grpSpLocks/>
                </p:cNvGrpSpPr>
                <p:nvPr/>
              </p:nvGrpSpPr>
              <p:grpSpPr bwMode="auto">
                <a:xfrm>
                  <a:off x="714" y="2060"/>
                  <a:ext cx="198" cy="676"/>
                  <a:chOff x="516" y="1096"/>
                  <a:chExt cx="595" cy="2604"/>
                </a:xfrm>
              </p:grpSpPr>
              <p:sp>
                <p:nvSpPr>
                  <p:cNvPr id="18505" name="Arc 25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8506" name="Arc 26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3" name="Group 27"/>
                <p:cNvGrpSpPr>
                  <a:grpSpLocks/>
                </p:cNvGrpSpPr>
                <p:nvPr/>
              </p:nvGrpSpPr>
              <p:grpSpPr bwMode="auto">
                <a:xfrm>
                  <a:off x="706" y="2618"/>
                  <a:ext cx="198" cy="676"/>
                  <a:chOff x="516" y="1096"/>
                  <a:chExt cx="595" cy="2604"/>
                </a:xfrm>
              </p:grpSpPr>
              <p:sp>
                <p:nvSpPr>
                  <p:cNvPr id="18503" name="Arc 28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8504" name="Arc 29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4" name="Group 30"/>
              <p:cNvGrpSpPr>
                <a:grpSpLocks/>
              </p:cNvGrpSpPr>
              <p:nvPr/>
            </p:nvGrpSpPr>
            <p:grpSpPr bwMode="auto">
              <a:xfrm>
                <a:off x="690" y="3170"/>
                <a:ext cx="206" cy="1234"/>
                <a:chOff x="706" y="2060"/>
                <a:chExt cx="206" cy="1234"/>
              </a:xfrm>
            </p:grpSpPr>
            <p:grpSp>
              <p:nvGrpSpPr>
                <p:cNvPr id="15" name="Group 31"/>
                <p:cNvGrpSpPr>
                  <a:grpSpLocks/>
                </p:cNvGrpSpPr>
                <p:nvPr/>
              </p:nvGrpSpPr>
              <p:grpSpPr bwMode="auto">
                <a:xfrm>
                  <a:off x="714" y="2060"/>
                  <a:ext cx="198" cy="676"/>
                  <a:chOff x="516" y="1096"/>
                  <a:chExt cx="595" cy="2604"/>
                </a:xfrm>
              </p:grpSpPr>
              <p:sp>
                <p:nvSpPr>
                  <p:cNvPr id="18499" name="Arc 32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8500" name="Arc 33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6" name="Group 34"/>
                <p:cNvGrpSpPr>
                  <a:grpSpLocks/>
                </p:cNvGrpSpPr>
                <p:nvPr/>
              </p:nvGrpSpPr>
              <p:grpSpPr bwMode="auto">
                <a:xfrm>
                  <a:off x="706" y="2618"/>
                  <a:ext cx="198" cy="676"/>
                  <a:chOff x="516" y="1096"/>
                  <a:chExt cx="595" cy="2604"/>
                </a:xfrm>
              </p:grpSpPr>
              <p:sp>
                <p:nvSpPr>
                  <p:cNvPr id="18497" name="Arc 35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18498" name="Arc 36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</p:grpSp>
        <p:sp>
          <p:nvSpPr>
            <p:cNvPr id="18454" name="Line 37"/>
            <p:cNvSpPr>
              <a:spLocks noChangeShapeType="1"/>
            </p:cNvSpPr>
            <p:nvPr/>
          </p:nvSpPr>
          <p:spPr bwMode="auto">
            <a:xfrm flipH="1">
              <a:off x="389" y="2892"/>
              <a:ext cx="1705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55" name="Line 38"/>
            <p:cNvSpPr>
              <a:spLocks noChangeShapeType="1"/>
            </p:cNvSpPr>
            <p:nvPr/>
          </p:nvSpPr>
          <p:spPr bwMode="auto">
            <a:xfrm flipH="1">
              <a:off x="386" y="1439"/>
              <a:ext cx="166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56" name="Text Box 39"/>
            <p:cNvSpPr txBox="1">
              <a:spLocks noChangeArrowheads="1"/>
            </p:cNvSpPr>
            <p:nvPr/>
          </p:nvSpPr>
          <p:spPr bwMode="auto">
            <a:xfrm flipH="1">
              <a:off x="1105" y="2016"/>
              <a:ext cx="274" cy="23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P</a:t>
              </a:r>
            </a:p>
          </p:txBody>
        </p:sp>
        <p:sp>
          <p:nvSpPr>
            <p:cNvPr id="18457" name="Line 40"/>
            <p:cNvSpPr>
              <a:spLocks noChangeShapeType="1"/>
            </p:cNvSpPr>
            <p:nvPr/>
          </p:nvSpPr>
          <p:spPr bwMode="auto">
            <a:xfrm flipH="1">
              <a:off x="2134" y="1592"/>
              <a:ext cx="3" cy="1263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58" name="Line 41"/>
            <p:cNvSpPr>
              <a:spLocks noChangeShapeType="1"/>
            </p:cNvSpPr>
            <p:nvPr/>
          </p:nvSpPr>
          <p:spPr bwMode="auto">
            <a:xfrm>
              <a:off x="3232" y="1500"/>
              <a:ext cx="0" cy="1359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42"/>
            <p:cNvGrpSpPr>
              <a:grpSpLocks/>
            </p:cNvGrpSpPr>
            <p:nvPr/>
          </p:nvGrpSpPr>
          <p:grpSpPr bwMode="auto">
            <a:xfrm>
              <a:off x="2336" y="1107"/>
              <a:ext cx="486" cy="2112"/>
              <a:chOff x="2531" y="711"/>
              <a:chExt cx="486" cy="2112"/>
            </a:xfrm>
          </p:grpSpPr>
          <p:sp>
            <p:nvSpPr>
              <p:cNvPr id="18491" name="Arc 43"/>
              <p:cNvSpPr>
                <a:spLocks/>
              </p:cNvSpPr>
              <p:nvPr/>
            </p:nvSpPr>
            <p:spPr bwMode="auto">
              <a:xfrm>
                <a:off x="2566" y="960"/>
                <a:ext cx="296" cy="1632"/>
              </a:xfrm>
              <a:custGeom>
                <a:avLst/>
                <a:gdLst>
                  <a:gd name="T0" fmla="*/ 0 w 33278"/>
                  <a:gd name="T1" fmla="*/ 0 h 43200"/>
                  <a:gd name="T2" fmla="*/ 0 w 33278"/>
                  <a:gd name="T3" fmla="*/ 0 h 43200"/>
                  <a:gd name="T4" fmla="*/ 0 w 33278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33278"/>
                  <a:gd name="T10" fmla="*/ 0 h 43200"/>
                  <a:gd name="T11" fmla="*/ 33278 w 33278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278" h="43200" fill="none" extrusionOk="0">
                    <a:moveTo>
                      <a:pt x="0" y="3429"/>
                    </a:moveTo>
                    <a:cubicBezTo>
                      <a:pt x="3483" y="1190"/>
                      <a:pt x="7537" y="-1"/>
                      <a:pt x="11678" y="0"/>
                    </a:cubicBezTo>
                    <a:cubicBezTo>
                      <a:pt x="23607" y="0"/>
                      <a:pt x="33278" y="9670"/>
                      <a:pt x="33278" y="21600"/>
                    </a:cubicBezTo>
                    <a:cubicBezTo>
                      <a:pt x="33278" y="33529"/>
                      <a:pt x="23607" y="43200"/>
                      <a:pt x="11678" y="43200"/>
                    </a:cubicBezTo>
                    <a:cubicBezTo>
                      <a:pt x="7544" y="43200"/>
                      <a:pt x="3497" y="42013"/>
                      <a:pt x="18" y="39782"/>
                    </a:cubicBezTo>
                  </a:path>
                  <a:path w="33278" h="43200" stroke="0" extrusionOk="0">
                    <a:moveTo>
                      <a:pt x="0" y="3429"/>
                    </a:moveTo>
                    <a:cubicBezTo>
                      <a:pt x="3483" y="1190"/>
                      <a:pt x="7537" y="-1"/>
                      <a:pt x="11678" y="0"/>
                    </a:cubicBezTo>
                    <a:cubicBezTo>
                      <a:pt x="23607" y="0"/>
                      <a:pt x="33278" y="9670"/>
                      <a:pt x="33278" y="21600"/>
                    </a:cubicBezTo>
                    <a:cubicBezTo>
                      <a:pt x="33278" y="33529"/>
                      <a:pt x="23607" y="43200"/>
                      <a:pt x="11678" y="43200"/>
                    </a:cubicBezTo>
                    <a:cubicBezTo>
                      <a:pt x="7544" y="43200"/>
                      <a:pt x="3497" y="42013"/>
                      <a:pt x="18" y="39782"/>
                    </a:cubicBezTo>
                    <a:lnTo>
                      <a:pt x="11678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FF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8492" name="Arc 44"/>
              <p:cNvSpPr>
                <a:spLocks/>
              </p:cNvSpPr>
              <p:nvPr/>
            </p:nvSpPr>
            <p:spPr bwMode="auto">
              <a:xfrm>
                <a:off x="2531" y="711"/>
                <a:ext cx="486" cy="2112"/>
              </a:xfrm>
              <a:custGeom>
                <a:avLst/>
                <a:gdLst>
                  <a:gd name="T0" fmla="*/ 0 w 39527"/>
                  <a:gd name="T1" fmla="*/ 0 h 43200"/>
                  <a:gd name="T2" fmla="*/ 0 w 39527"/>
                  <a:gd name="T3" fmla="*/ 0 h 43200"/>
                  <a:gd name="T4" fmla="*/ 0 w 39527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39527"/>
                  <a:gd name="T10" fmla="*/ 0 h 43200"/>
                  <a:gd name="T11" fmla="*/ 39527 w 39527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527" h="43200" fill="none" extrusionOk="0">
                    <a:moveTo>
                      <a:pt x="-1" y="9550"/>
                    </a:moveTo>
                    <a:cubicBezTo>
                      <a:pt x="4012" y="3580"/>
                      <a:pt x="10733" y="-1"/>
                      <a:pt x="17927" y="0"/>
                    </a:cubicBezTo>
                    <a:cubicBezTo>
                      <a:pt x="29856" y="0"/>
                      <a:pt x="39527" y="9670"/>
                      <a:pt x="39527" y="21600"/>
                    </a:cubicBezTo>
                    <a:cubicBezTo>
                      <a:pt x="39527" y="33529"/>
                      <a:pt x="29856" y="43200"/>
                      <a:pt x="17927" y="43200"/>
                    </a:cubicBezTo>
                    <a:cubicBezTo>
                      <a:pt x="11313" y="43200"/>
                      <a:pt x="5063" y="40169"/>
                      <a:pt x="967" y="34977"/>
                    </a:cubicBezTo>
                  </a:path>
                  <a:path w="39527" h="43200" stroke="0" extrusionOk="0">
                    <a:moveTo>
                      <a:pt x="-1" y="9550"/>
                    </a:moveTo>
                    <a:cubicBezTo>
                      <a:pt x="4012" y="3580"/>
                      <a:pt x="10733" y="-1"/>
                      <a:pt x="17927" y="0"/>
                    </a:cubicBezTo>
                    <a:cubicBezTo>
                      <a:pt x="29856" y="0"/>
                      <a:pt x="39527" y="9670"/>
                      <a:pt x="39527" y="21600"/>
                    </a:cubicBezTo>
                    <a:cubicBezTo>
                      <a:pt x="39527" y="33529"/>
                      <a:pt x="29856" y="43200"/>
                      <a:pt x="17927" y="43200"/>
                    </a:cubicBezTo>
                    <a:cubicBezTo>
                      <a:pt x="11313" y="43200"/>
                      <a:pt x="5063" y="40169"/>
                      <a:pt x="967" y="34977"/>
                    </a:cubicBezTo>
                    <a:lnTo>
                      <a:pt x="17927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FF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18" name="Group 45"/>
            <p:cNvGrpSpPr>
              <a:grpSpLocks/>
            </p:cNvGrpSpPr>
            <p:nvPr/>
          </p:nvGrpSpPr>
          <p:grpSpPr bwMode="auto">
            <a:xfrm flipH="1">
              <a:off x="1804" y="1124"/>
              <a:ext cx="541" cy="2112"/>
              <a:chOff x="2125" y="711"/>
              <a:chExt cx="486" cy="2112"/>
            </a:xfrm>
          </p:grpSpPr>
          <p:sp>
            <p:nvSpPr>
              <p:cNvPr id="18489" name="Arc 46"/>
              <p:cNvSpPr>
                <a:spLocks/>
              </p:cNvSpPr>
              <p:nvPr/>
            </p:nvSpPr>
            <p:spPr bwMode="auto">
              <a:xfrm>
                <a:off x="2159" y="960"/>
                <a:ext cx="296" cy="1632"/>
              </a:xfrm>
              <a:custGeom>
                <a:avLst/>
                <a:gdLst>
                  <a:gd name="T0" fmla="*/ 0 w 33278"/>
                  <a:gd name="T1" fmla="*/ 0 h 43200"/>
                  <a:gd name="T2" fmla="*/ 0 w 33278"/>
                  <a:gd name="T3" fmla="*/ 0 h 43200"/>
                  <a:gd name="T4" fmla="*/ 0 w 33278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33278"/>
                  <a:gd name="T10" fmla="*/ 0 h 43200"/>
                  <a:gd name="T11" fmla="*/ 33278 w 33278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278" h="43200" fill="none" extrusionOk="0">
                    <a:moveTo>
                      <a:pt x="0" y="3429"/>
                    </a:moveTo>
                    <a:cubicBezTo>
                      <a:pt x="3483" y="1190"/>
                      <a:pt x="7537" y="-1"/>
                      <a:pt x="11678" y="0"/>
                    </a:cubicBezTo>
                    <a:cubicBezTo>
                      <a:pt x="23607" y="0"/>
                      <a:pt x="33278" y="9670"/>
                      <a:pt x="33278" y="21600"/>
                    </a:cubicBezTo>
                    <a:cubicBezTo>
                      <a:pt x="33278" y="33529"/>
                      <a:pt x="23607" y="43200"/>
                      <a:pt x="11678" y="43200"/>
                    </a:cubicBezTo>
                    <a:cubicBezTo>
                      <a:pt x="7544" y="43200"/>
                      <a:pt x="3497" y="42013"/>
                      <a:pt x="18" y="39782"/>
                    </a:cubicBezTo>
                  </a:path>
                  <a:path w="33278" h="43200" stroke="0" extrusionOk="0">
                    <a:moveTo>
                      <a:pt x="0" y="3429"/>
                    </a:moveTo>
                    <a:cubicBezTo>
                      <a:pt x="3483" y="1190"/>
                      <a:pt x="7537" y="-1"/>
                      <a:pt x="11678" y="0"/>
                    </a:cubicBezTo>
                    <a:cubicBezTo>
                      <a:pt x="23607" y="0"/>
                      <a:pt x="33278" y="9670"/>
                      <a:pt x="33278" y="21600"/>
                    </a:cubicBezTo>
                    <a:cubicBezTo>
                      <a:pt x="33278" y="33529"/>
                      <a:pt x="23607" y="43200"/>
                      <a:pt x="11678" y="43200"/>
                    </a:cubicBezTo>
                    <a:cubicBezTo>
                      <a:pt x="7544" y="43200"/>
                      <a:pt x="3497" y="42013"/>
                      <a:pt x="18" y="39782"/>
                    </a:cubicBezTo>
                    <a:lnTo>
                      <a:pt x="11678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FF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8490" name="Arc 47"/>
              <p:cNvSpPr>
                <a:spLocks/>
              </p:cNvSpPr>
              <p:nvPr/>
            </p:nvSpPr>
            <p:spPr bwMode="auto">
              <a:xfrm>
                <a:off x="2125" y="711"/>
                <a:ext cx="486" cy="2112"/>
              </a:xfrm>
              <a:custGeom>
                <a:avLst/>
                <a:gdLst>
                  <a:gd name="T0" fmla="*/ 0 w 39527"/>
                  <a:gd name="T1" fmla="*/ 0 h 43200"/>
                  <a:gd name="T2" fmla="*/ 0 w 39527"/>
                  <a:gd name="T3" fmla="*/ 0 h 43200"/>
                  <a:gd name="T4" fmla="*/ 0 w 39527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39527"/>
                  <a:gd name="T10" fmla="*/ 0 h 43200"/>
                  <a:gd name="T11" fmla="*/ 39527 w 39527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527" h="43200" fill="none" extrusionOk="0">
                    <a:moveTo>
                      <a:pt x="-1" y="9550"/>
                    </a:moveTo>
                    <a:cubicBezTo>
                      <a:pt x="4012" y="3580"/>
                      <a:pt x="10733" y="-1"/>
                      <a:pt x="17927" y="0"/>
                    </a:cubicBezTo>
                    <a:cubicBezTo>
                      <a:pt x="29856" y="0"/>
                      <a:pt x="39527" y="9670"/>
                      <a:pt x="39527" y="21600"/>
                    </a:cubicBezTo>
                    <a:cubicBezTo>
                      <a:pt x="39527" y="33529"/>
                      <a:pt x="29856" y="43200"/>
                      <a:pt x="17927" y="43200"/>
                    </a:cubicBezTo>
                    <a:cubicBezTo>
                      <a:pt x="11313" y="43200"/>
                      <a:pt x="5063" y="40169"/>
                      <a:pt x="967" y="34977"/>
                    </a:cubicBezTo>
                  </a:path>
                  <a:path w="39527" h="43200" stroke="0" extrusionOk="0">
                    <a:moveTo>
                      <a:pt x="-1" y="9550"/>
                    </a:moveTo>
                    <a:cubicBezTo>
                      <a:pt x="4012" y="3580"/>
                      <a:pt x="10733" y="-1"/>
                      <a:pt x="17927" y="0"/>
                    </a:cubicBezTo>
                    <a:cubicBezTo>
                      <a:pt x="29856" y="0"/>
                      <a:pt x="39527" y="9670"/>
                      <a:pt x="39527" y="21600"/>
                    </a:cubicBezTo>
                    <a:cubicBezTo>
                      <a:pt x="39527" y="33529"/>
                      <a:pt x="29856" y="43200"/>
                      <a:pt x="17927" y="43200"/>
                    </a:cubicBezTo>
                    <a:cubicBezTo>
                      <a:pt x="11313" y="43200"/>
                      <a:pt x="5063" y="40169"/>
                      <a:pt x="967" y="34977"/>
                    </a:cubicBezTo>
                    <a:lnTo>
                      <a:pt x="17927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FF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19" name="Group 48"/>
            <p:cNvGrpSpPr>
              <a:grpSpLocks/>
            </p:cNvGrpSpPr>
            <p:nvPr/>
          </p:nvGrpSpPr>
          <p:grpSpPr bwMode="auto">
            <a:xfrm>
              <a:off x="3089" y="1104"/>
              <a:ext cx="486" cy="2112"/>
              <a:chOff x="2186" y="711"/>
              <a:chExt cx="486" cy="2112"/>
            </a:xfrm>
          </p:grpSpPr>
          <p:sp>
            <p:nvSpPr>
              <p:cNvPr id="18487" name="Arc 49"/>
              <p:cNvSpPr>
                <a:spLocks/>
              </p:cNvSpPr>
              <p:nvPr/>
            </p:nvSpPr>
            <p:spPr bwMode="auto">
              <a:xfrm>
                <a:off x="2221" y="960"/>
                <a:ext cx="296" cy="1632"/>
              </a:xfrm>
              <a:custGeom>
                <a:avLst/>
                <a:gdLst>
                  <a:gd name="T0" fmla="*/ 0 w 33278"/>
                  <a:gd name="T1" fmla="*/ 0 h 43200"/>
                  <a:gd name="T2" fmla="*/ 0 w 33278"/>
                  <a:gd name="T3" fmla="*/ 0 h 43200"/>
                  <a:gd name="T4" fmla="*/ 0 w 33278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33278"/>
                  <a:gd name="T10" fmla="*/ 0 h 43200"/>
                  <a:gd name="T11" fmla="*/ 33278 w 33278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278" h="43200" fill="none" extrusionOk="0">
                    <a:moveTo>
                      <a:pt x="0" y="3429"/>
                    </a:moveTo>
                    <a:cubicBezTo>
                      <a:pt x="3483" y="1190"/>
                      <a:pt x="7537" y="-1"/>
                      <a:pt x="11678" y="0"/>
                    </a:cubicBezTo>
                    <a:cubicBezTo>
                      <a:pt x="23607" y="0"/>
                      <a:pt x="33278" y="9670"/>
                      <a:pt x="33278" y="21600"/>
                    </a:cubicBezTo>
                    <a:cubicBezTo>
                      <a:pt x="33278" y="33529"/>
                      <a:pt x="23607" y="43200"/>
                      <a:pt x="11678" y="43200"/>
                    </a:cubicBezTo>
                    <a:cubicBezTo>
                      <a:pt x="7544" y="43200"/>
                      <a:pt x="3497" y="42013"/>
                      <a:pt x="18" y="39782"/>
                    </a:cubicBezTo>
                  </a:path>
                  <a:path w="33278" h="43200" stroke="0" extrusionOk="0">
                    <a:moveTo>
                      <a:pt x="0" y="3429"/>
                    </a:moveTo>
                    <a:cubicBezTo>
                      <a:pt x="3483" y="1190"/>
                      <a:pt x="7537" y="-1"/>
                      <a:pt x="11678" y="0"/>
                    </a:cubicBezTo>
                    <a:cubicBezTo>
                      <a:pt x="23607" y="0"/>
                      <a:pt x="33278" y="9670"/>
                      <a:pt x="33278" y="21600"/>
                    </a:cubicBezTo>
                    <a:cubicBezTo>
                      <a:pt x="33278" y="33529"/>
                      <a:pt x="23607" y="43200"/>
                      <a:pt x="11678" y="43200"/>
                    </a:cubicBezTo>
                    <a:cubicBezTo>
                      <a:pt x="7544" y="43200"/>
                      <a:pt x="3497" y="42013"/>
                      <a:pt x="18" y="39782"/>
                    </a:cubicBezTo>
                    <a:lnTo>
                      <a:pt x="11678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5050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8488" name="Arc 50"/>
              <p:cNvSpPr>
                <a:spLocks/>
              </p:cNvSpPr>
              <p:nvPr/>
            </p:nvSpPr>
            <p:spPr bwMode="auto">
              <a:xfrm>
                <a:off x="2186" y="711"/>
                <a:ext cx="486" cy="2112"/>
              </a:xfrm>
              <a:custGeom>
                <a:avLst/>
                <a:gdLst>
                  <a:gd name="T0" fmla="*/ 0 w 39527"/>
                  <a:gd name="T1" fmla="*/ 0 h 43200"/>
                  <a:gd name="T2" fmla="*/ 0 w 39527"/>
                  <a:gd name="T3" fmla="*/ 0 h 43200"/>
                  <a:gd name="T4" fmla="*/ 0 w 39527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39527"/>
                  <a:gd name="T10" fmla="*/ 0 h 43200"/>
                  <a:gd name="T11" fmla="*/ 39527 w 39527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527" h="43200" fill="none" extrusionOk="0">
                    <a:moveTo>
                      <a:pt x="-1" y="9550"/>
                    </a:moveTo>
                    <a:cubicBezTo>
                      <a:pt x="4012" y="3580"/>
                      <a:pt x="10733" y="-1"/>
                      <a:pt x="17927" y="0"/>
                    </a:cubicBezTo>
                    <a:cubicBezTo>
                      <a:pt x="29856" y="0"/>
                      <a:pt x="39527" y="9670"/>
                      <a:pt x="39527" y="21600"/>
                    </a:cubicBezTo>
                    <a:cubicBezTo>
                      <a:pt x="39527" y="33529"/>
                      <a:pt x="29856" y="43200"/>
                      <a:pt x="17927" y="43200"/>
                    </a:cubicBezTo>
                    <a:cubicBezTo>
                      <a:pt x="11313" y="43200"/>
                      <a:pt x="5063" y="40169"/>
                      <a:pt x="967" y="34977"/>
                    </a:cubicBezTo>
                  </a:path>
                  <a:path w="39527" h="43200" stroke="0" extrusionOk="0">
                    <a:moveTo>
                      <a:pt x="-1" y="9550"/>
                    </a:moveTo>
                    <a:cubicBezTo>
                      <a:pt x="4012" y="3580"/>
                      <a:pt x="10733" y="-1"/>
                      <a:pt x="17927" y="0"/>
                    </a:cubicBezTo>
                    <a:cubicBezTo>
                      <a:pt x="29856" y="0"/>
                      <a:pt x="39527" y="9670"/>
                      <a:pt x="39527" y="21600"/>
                    </a:cubicBezTo>
                    <a:cubicBezTo>
                      <a:pt x="39527" y="33529"/>
                      <a:pt x="29856" y="43200"/>
                      <a:pt x="17927" y="43200"/>
                    </a:cubicBezTo>
                    <a:cubicBezTo>
                      <a:pt x="11313" y="43200"/>
                      <a:pt x="5063" y="40169"/>
                      <a:pt x="967" y="34977"/>
                    </a:cubicBezTo>
                    <a:lnTo>
                      <a:pt x="17927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5050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20" name="Group 51"/>
            <p:cNvGrpSpPr>
              <a:grpSpLocks/>
            </p:cNvGrpSpPr>
            <p:nvPr/>
          </p:nvGrpSpPr>
          <p:grpSpPr bwMode="auto">
            <a:xfrm flipH="1">
              <a:off x="2559" y="1121"/>
              <a:ext cx="541" cy="2112"/>
              <a:chOff x="2435" y="711"/>
              <a:chExt cx="486" cy="2112"/>
            </a:xfrm>
          </p:grpSpPr>
          <p:sp>
            <p:nvSpPr>
              <p:cNvPr id="18485" name="Arc 52"/>
              <p:cNvSpPr>
                <a:spLocks/>
              </p:cNvSpPr>
              <p:nvPr/>
            </p:nvSpPr>
            <p:spPr bwMode="auto">
              <a:xfrm>
                <a:off x="2471" y="960"/>
                <a:ext cx="296" cy="1632"/>
              </a:xfrm>
              <a:custGeom>
                <a:avLst/>
                <a:gdLst>
                  <a:gd name="T0" fmla="*/ 0 w 33278"/>
                  <a:gd name="T1" fmla="*/ 0 h 43200"/>
                  <a:gd name="T2" fmla="*/ 0 w 33278"/>
                  <a:gd name="T3" fmla="*/ 0 h 43200"/>
                  <a:gd name="T4" fmla="*/ 0 w 33278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33278"/>
                  <a:gd name="T10" fmla="*/ 0 h 43200"/>
                  <a:gd name="T11" fmla="*/ 33278 w 33278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278" h="43200" fill="none" extrusionOk="0">
                    <a:moveTo>
                      <a:pt x="0" y="3429"/>
                    </a:moveTo>
                    <a:cubicBezTo>
                      <a:pt x="3483" y="1190"/>
                      <a:pt x="7537" y="-1"/>
                      <a:pt x="11678" y="0"/>
                    </a:cubicBezTo>
                    <a:cubicBezTo>
                      <a:pt x="23607" y="0"/>
                      <a:pt x="33278" y="9670"/>
                      <a:pt x="33278" y="21600"/>
                    </a:cubicBezTo>
                    <a:cubicBezTo>
                      <a:pt x="33278" y="33529"/>
                      <a:pt x="23607" y="43200"/>
                      <a:pt x="11678" y="43200"/>
                    </a:cubicBezTo>
                    <a:cubicBezTo>
                      <a:pt x="7544" y="43200"/>
                      <a:pt x="3497" y="42013"/>
                      <a:pt x="18" y="39782"/>
                    </a:cubicBezTo>
                  </a:path>
                  <a:path w="33278" h="43200" stroke="0" extrusionOk="0">
                    <a:moveTo>
                      <a:pt x="0" y="3429"/>
                    </a:moveTo>
                    <a:cubicBezTo>
                      <a:pt x="3483" y="1190"/>
                      <a:pt x="7537" y="-1"/>
                      <a:pt x="11678" y="0"/>
                    </a:cubicBezTo>
                    <a:cubicBezTo>
                      <a:pt x="23607" y="0"/>
                      <a:pt x="33278" y="9670"/>
                      <a:pt x="33278" y="21600"/>
                    </a:cubicBezTo>
                    <a:cubicBezTo>
                      <a:pt x="33278" y="33529"/>
                      <a:pt x="23607" y="43200"/>
                      <a:pt x="11678" y="43200"/>
                    </a:cubicBezTo>
                    <a:cubicBezTo>
                      <a:pt x="7544" y="43200"/>
                      <a:pt x="3497" y="42013"/>
                      <a:pt x="18" y="39782"/>
                    </a:cubicBezTo>
                    <a:lnTo>
                      <a:pt x="11678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5050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18486" name="Arc 53"/>
              <p:cNvSpPr>
                <a:spLocks/>
              </p:cNvSpPr>
              <p:nvPr/>
            </p:nvSpPr>
            <p:spPr bwMode="auto">
              <a:xfrm>
                <a:off x="2435" y="711"/>
                <a:ext cx="486" cy="2112"/>
              </a:xfrm>
              <a:custGeom>
                <a:avLst/>
                <a:gdLst>
                  <a:gd name="T0" fmla="*/ 0 w 39527"/>
                  <a:gd name="T1" fmla="*/ 0 h 43200"/>
                  <a:gd name="T2" fmla="*/ 0 w 39527"/>
                  <a:gd name="T3" fmla="*/ 0 h 43200"/>
                  <a:gd name="T4" fmla="*/ 0 w 39527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39527"/>
                  <a:gd name="T10" fmla="*/ 0 h 43200"/>
                  <a:gd name="T11" fmla="*/ 39527 w 39527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527" h="43200" fill="none" extrusionOk="0">
                    <a:moveTo>
                      <a:pt x="-1" y="9550"/>
                    </a:moveTo>
                    <a:cubicBezTo>
                      <a:pt x="4012" y="3580"/>
                      <a:pt x="10733" y="-1"/>
                      <a:pt x="17927" y="0"/>
                    </a:cubicBezTo>
                    <a:cubicBezTo>
                      <a:pt x="29856" y="0"/>
                      <a:pt x="39527" y="9670"/>
                      <a:pt x="39527" y="21600"/>
                    </a:cubicBezTo>
                    <a:cubicBezTo>
                      <a:pt x="39527" y="33529"/>
                      <a:pt x="29856" y="43200"/>
                      <a:pt x="17927" y="43200"/>
                    </a:cubicBezTo>
                    <a:cubicBezTo>
                      <a:pt x="11313" y="43200"/>
                      <a:pt x="5063" y="40169"/>
                      <a:pt x="967" y="34977"/>
                    </a:cubicBezTo>
                  </a:path>
                  <a:path w="39527" h="43200" stroke="0" extrusionOk="0">
                    <a:moveTo>
                      <a:pt x="-1" y="9550"/>
                    </a:moveTo>
                    <a:cubicBezTo>
                      <a:pt x="4012" y="3580"/>
                      <a:pt x="10733" y="-1"/>
                      <a:pt x="17927" y="0"/>
                    </a:cubicBezTo>
                    <a:cubicBezTo>
                      <a:pt x="29856" y="0"/>
                      <a:pt x="39527" y="9670"/>
                      <a:pt x="39527" y="21600"/>
                    </a:cubicBezTo>
                    <a:cubicBezTo>
                      <a:pt x="39527" y="33529"/>
                      <a:pt x="29856" y="43200"/>
                      <a:pt x="17927" y="43200"/>
                    </a:cubicBezTo>
                    <a:cubicBezTo>
                      <a:pt x="11313" y="43200"/>
                      <a:pt x="5063" y="40169"/>
                      <a:pt x="967" y="34977"/>
                    </a:cubicBezTo>
                    <a:lnTo>
                      <a:pt x="17927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5050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21" name="Group 54"/>
            <p:cNvGrpSpPr>
              <a:grpSpLocks/>
            </p:cNvGrpSpPr>
            <p:nvPr/>
          </p:nvGrpSpPr>
          <p:grpSpPr bwMode="auto">
            <a:xfrm>
              <a:off x="4989" y="1452"/>
              <a:ext cx="143" cy="1441"/>
              <a:chOff x="4847" y="1329"/>
              <a:chExt cx="144" cy="1148"/>
            </a:xfrm>
          </p:grpSpPr>
          <p:sp>
            <p:nvSpPr>
              <p:cNvPr id="18473" name="Line 55"/>
              <p:cNvSpPr>
                <a:spLocks noChangeShapeType="1"/>
              </p:cNvSpPr>
              <p:nvPr/>
            </p:nvSpPr>
            <p:spPr bwMode="auto">
              <a:xfrm>
                <a:off x="4851" y="2163"/>
                <a:ext cx="0" cy="314"/>
              </a:xfrm>
              <a:prstGeom prst="line">
                <a:avLst/>
              </a:prstGeom>
              <a:noFill/>
              <a:ln w="38100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4" name="Line 56"/>
              <p:cNvSpPr>
                <a:spLocks noChangeShapeType="1"/>
              </p:cNvSpPr>
              <p:nvPr/>
            </p:nvSpPr>
            <p:spPr bwMode="auto">
              <a:xfrm>
                <a:off x="4854" y="1329"/>
                <a:ext cx="0" cy="314"/>
              </a:xfrm>
              <a:prstGeom prst="line">
                <a:avLst/>
              </a:prstGeom>
              <a:noFill/>
              <a:ln w="38100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" name="Group 57"/>
              <p:cNvGrpSpPr>
                <a:grpSpLocks/>
              </p:cNvGrpSpPr>
              <p:nvPr/>
            </p:nvGrpSpPr>
            <p:grpSpPr bwMode="auto">
              <a:xfrm>
                <a:off x="4847" y="1630"/>
                <a:ext cx="144" cy="541"/>
                <a:chOff x="5172" y="1904"/>
                <a:chExt cx="144" cy="496"/>
              </a:xfrm>
            </p:grpSpPr>
            <p:grpSp>
              <p:nvGrpSpPr>
                <p:cNvPr id="23" name="Group 58"/>
                <p:cNvGrpSpPr>
                  <a:grpSpLocks/>
                </p:cNvGrpSpPr>
                <p:nvPr/>
              </p:nvGrpSpPr>
              <p:grpSpPr bwMode="auto">
                <a:xfrm>
                  <a:off x="5208" y="1950"/>
                  <a:ext cx="104" cy="332"/>
                  <a:chOff x="4800" y="2880"/>
                  <a:chExt cx="200" cy="458"/>
                </a:xfrm>
              </p:grpSpPr>
              <p:sp>
                <p:nvSpPr>
                  <p:cNvPr id="18480" name="Line 5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00" y="2880"/>
                    <a:ext cx="192" cy="96"/>
                  </a:xfrm>
                  <a:prstGeom prst="line">
                    <a:avLst/>
                  </a:pr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81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4808" y="2972"/>
                    <a:ext cx="192" cy="96"/>
                  </a:xfrm>
                  <a:prstGeom prst="line">
                    <a:avLst/>
                  </a:pr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82" name="Line 6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02" y="3062"/>
                    <a:ext cx="192" cy="96"/>
                  </a:xfrm>
                  <a:prstGeom prst="line">
                    <a:avLst/>
                  </a:pr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83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4806" y="3152"/>
                    <a:ext cx="192" cy="96"/>
                  </a:xfrm>
                  <a:prstGeom prst="line">
                    <a:avLst/>
                  </a:pr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84" name="Line 6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00" y="3242"/>
                    <a:ext cx="192" cy="96"/>
                  </a:xfrm>
                  <a:prstGeom prst="line">
                    <a:avLst/>
                  </a:pr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477" name="Line 64"/>
                <p:cNvSpPr>
                  <a:spLocks noChangeShapeType="1"/>
                </p:cNvSpPr>
                <p:nvPr/>
              </p:nvSpPr>
              <p:spPr bwMode="auto">
                <a:xfrm>
                  <a:off x="5172" y="1904"/>
                  <a:ext cx="144" cy="48"/>
                </a:xfrm>
                <a:prstGeom prst="line">
                  <a:avLst/>
                </a:prstGeom>
                <a:noFill/>
                <a:ln w="3810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78" name="Line 65"/>
                <p:cNvSpPr>
                  <a:spLocks noChangeShapeType="1"/>
                </p:cNvSpPr>
                <p:nvPr/>
              </p:nvSpPr>
              <p:spPr bwMode="auto">
                <a:xfrm>
                  <a:off x="5210" y="2274"/>
                  <a:ext cx="96" cy="48"/>
                </a:xfrm>
                <a:prstGeom prst="line">
                  <a:avLst/>
                </a:prstGeom>
                <a:noFill/>
                <a:ln w="3810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79" name="Line 66"/>
                <p:cNvSpPr>
                  <a:spLocks noChangeShapeType="1"/>
                </p:cNvSpPr>
                <p:nvPr/>
              </p:nvSpPr>
              <p:spPr bwMode="auto">
                <a:xfrm flipV="1">
                  <a:off x="5184" y="2312"/>
                  <a:ext cx="116" cy="88"/>
                </a:xfrm>
                <a:prstGeom prst="line">
                  <a:avLst/>
                </a:prstGeom>
                <a:noFill/>
                <a:ln w="3810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8464" name="Text Box 67"/>
            <p:cNvSpPr txBox="1">
              <a:spLocks noChangeArrowheads="1"/>
            </p:cNvSpPr>
            <p:nvPr/>
          </p:nvSpPr>
          <p:spPr bwMode="auto">
            <a:xfrm>
              <a:off x="5200" y="2028"/>
              <a:ext cx="376" cy="23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R</a:t>
              </a:r>
              <a:r>
                <a:rPr lang="en-US" baseline="-25000">
                  <a:latin typeface="Arial Black" pitchFamily="34" charset="0"/>
                </a:rPr>
                <a:t>L</a:t>
              </a:r>
            </a:p>
          </p:txBody>
        </p:sp>
        <p:sp>
          <p:nvSpPr>
            <p:cNvPr id="18465" name="Line 68"/>
            <p:cNvSpPr>
              <a:spLocks noChangeShapeType="1"/>
            </p:cNvSpPr>
            <p:nvPr/>
          </p:nvSpPr>
          <p:spPr bwMode="auto">
            <a:xfrm>
              <a:off x="397" y="1426"/>
              <a:ext cx="0" cy="73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66" name="Line 69"/>
            <p:cNvSpPr>
              <a:spLocks noChangeShapeType="1"/>
            </p:cNvSpPr>
            <p:nvPr/>
          </p:nvSpPr>
          <p:spPr bwMode="auto">
            <a:xfrm>
              <a:off x="399" y="2368"/>
              <a:ext cx="0" cy="53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67" name="Line 70"/>
            <p:cNvSpPr>
              <a:spLocks noChangeShapeType="1"/>
            </p:cNvSpPr>
            <p:nvPr/>
          </p:nvSpPr>
          <p:spPr bwMode="auto">
            <a:xfrm>
              <a:off x="96" y="2160"/>
              <a:ext cx="624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68" name="Line 71"/>
            <p:cNvSpPr>
              <a:spLocks noChangeShapeType="1"/>
            </p:cNvSpPr>
            <p:nvPr/>
          </p:nvSpPr>
          <p:spPr bwMode="auto">
            <a:xfrm>
              <a:off x="196" y="2352"/>
              <a:ext cx="432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69" name="Line 72"/>
            <p:cNvSpPr>
              <a:spLocks noChangeShapeType="1"/>
            </p:cNvSpPr>
            <p:nvPr/>
          </p:nvSpPr>
          <p:spPr bwMode="auto">
            <a:xfrm>
              <a:off x="4988" y="2592"/>
              <a:ext cx="112" cy="0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70" name="Line 73"/>
            <p:cNvSpPr>
              <a:spLocks noChangeShapeType="1"/>
            </p:cNvSpPr>
            <p:nvPr/>
          </p:nvSpPr>
          <p:spPr bwMode="auto">
            <a:xfrm>
              <a:off x="5004" y="1728"/>
              <a:ext cx="112" cy="0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71" name="Text Box 74"/>
            <p:cNvSpPr txBox="1">
              <a:spLocks noChangeArrowheads="1"/>
            </p:cNvSpPr>
            <p:nvPr/>
          </p:nvSpPr>
          <p:spPr bwMode="auto">
            <a:xfrm>
              <a:off x="144" y="1872"/>
              <a:ext cx="262" cy="23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+</a:t>
              </a:r>
            </a:p>
          </p:txBody>
        </p:sp>
        <p:sp>
          <p:nvSpPr>
            <p:cNvPr id="18472" name="Text Box 75"/>
            <p:cNvSpPr txBox="1">
              <a:spLocks noChangeArrowheads="1"/>
            </p:cNvSpPr>
            <p:nvPr/>
          </p:nvSpPr>
          <p:spPr bwMode="auto">
            <a:xfrm>
              <a:off x="144" y="2352"/>
              <a:ext cx="194" cy="23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-</a:t>
              </a:r>
            </a:p>
          </p:txBody>
        </p:sp>
      </p:grpSp>
      <p:cxnSp>
        <p:nvCxnSpPr>
          <p:cNvPr id="99" name="Straight Connector 98"/>
          <p:cNvCxnSpPr/>
          <p:nvPr/>
        </p:nvCxnSpPr>
        <p:spPr bwMode="auto">
          <a:xfrm rot="5400000" flipH="1" flipV="1">
            <a:off x="6202371" y="3964785"/>
            <a:ext cx="1358116" cy="79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 bwMode="auto">
          <a:xfrm rot="10800000">
            <a:off x="6881826" y="4062416"/>
            <a:ext cx="1285884" cy="952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 bwMode="auto">
          <a:xfrm rot="5400000" flipH="1" flipV="1">
            <a:off x="7366938" y="3842674"/>
            <a:ext cx="428628" cy="2990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 bwMode="auto">
          <a:xfrm rot="16200000" flipV="1">
            <a:off x="7489049" y="3750471"/>
            <a:ext cx="428628" cy="21431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 bwMode="auto">
          <a:xfrm rot="5400000" flipH="1" flipV="1">
            <a:off x="7025893" y="4285859"/>
            <a:ext cx="427834" cy="158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 bwMode="auto">
          <a:xfrm rot="16200000" flipV="1">
            <a:off x="6846108" y="4107661"/>
            <a:ext cx="428626" cy="35719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 bwMode="auto">
          <a:xfrm rot="5400000" flipH="1" flipV="1">
            <a:off x="6381761" y="3786190"/>
            <a:ext cx="571505" cy="2"/>
          </a:xfrm>
          <a:prstGeom prst="straightConnector1">
            <a:avLst/>
          </a:prstGeom>
          <a:ln w="38100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1"/>
          <p:cNvSpPr txBox="1">
            <a:spLocks noChangeArrowheads="1"/>
          </p:cNvSpPr>
          <p:nvPr/>
        </p:nvSpPr>
        <p:spPr bwMode="auto">
          <a:xfrm>
            <a:off x="6310322" y="3394834"/>
            <a:ext cx="500066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      </a:t>
            </a:r>
            <a:r>
              <a:rPr lang="en-US" sz="1400" dirty="0"/>
              <a:t>V</a:t>
            </a:r>
            <a:endParaRPr lang="en-IN" sz="1400" dirty="0"/>
          </a:p>
        </p:txBody>
      </p:sp>
      <p:grpSp>
        <p:nvGrpSpPr>
          <p:cNvPr id="24" name="Group 93"/>
          <p:cNvGrpSpPr>
            <a:grpSpLocks/>
          </p:cNvGrpSpPr>
          <p:nvPr/>
        </p:nvGrpSpPr>
        <p:grpSpPr bwMode="auto">
          <a:xfrm>
            <a:off x="6738157" y="1428736"/>
            <a:ext cx="1000926" cy="1428759"/>
            <a:chOff x="6687876" y="3571438"/>
            <a:chExt cx="945625" cy="981727"/>
          </a:xfrm>
        </p:grpSpPr>
        <p:cxnSp>
          <p:nvCxnSpPr>
            <p:cNvPr id="108" name="Straight Connector 107"/>
            <p:cNvCxnSpPr/>
            <p:nvPr/>
          </p:nvCxnSpPr>
          <p:spPr>
            <a:xfrm rot="5400000" flipH="1" flipV="1">
              <a:off x="6655475" y="3970871"/>
              <a:ext cx="490864" cy="182856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16200000" flipV="1">
              <a:off x="7296245" y="3970475"/>
              <a:ext cx="490862" cy="18365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6992334" y="3816867"/>
              <a:ext cx="466950" cy="109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16200000" flipV="1">
              <a:off x="6332747" y="4062301"/>
              <a:ext cx="981727" cy="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rot="5400000" flipH="1" flipV="1">
              <a:off x="6418651" y="3988468"/>
              <a:ext cx="539950" cy="1500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Straight Connector 112"/>
          <p:cNvCxnSpPr/>
          <p:nvPr/>
        </p:nvCxnSpPr>
        <p:spPr bwMode="auto">
          <a:xfrm rot="10800000">
            <a:off x="6881828" y="2500306"/>
            <a:ext cx="1143006" cy="952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00"/>
          <p:cNvSpPr txBox="1">
            <a:spLocks noChangeArrowheads="1"/>
          </p:cNvSpPr>
          <p:nvPr/>
        </p:nvSpPr>
        <p:spPr bwMode="auto">
          <a:xfrm>
            <a:off x="6953277" y="2500306"/>
            <a:ext cx="18573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INPUT</a:t>
            </a:r>
            <a:endParaRPr lang="en-IN" sz="1400" dirty="0"/>
          </a:p>
        </p:txBody>
      </p:sp>
      <p:sp>
        <p:nvSpPr>
          <p:cNvPr id="115" name="TextBox 101"/>
          <p:cNvSpPr txBox="1">
            <a:spLocks noChangeArrowheads="1"/>
          </p:cNvSpPr>
          <p:nvPr/>
        </p:nvSpPr>
        <p:spPr bwMode="auto">
          <a:xfrm>
            <a:off x="7310454" y="4214818"/>
            <a:ext cx="18573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/>
              <a:t>OUTPUT</a:t>
            </a:r>
            <a:endParaRPr lang="en-IN" sz="1400" dirty="0"/>
          </a:p>
        </p:txBody>
      </p:sp>
      <p:sp>
        <p:nvSpPr>
          <p:cNvPr id="119" name="TextBox 101"/>
          <p:cNvSpPr txBox="1">
            <a:spLocks noChangeArrowheads="1"/>
          </p:cNvSpPr>
          <p:nvPr/>
        </p:nvSpPr>
        <p:spPr bwMode="auto">
          <a:xfrm>
            <a:off x="6381760" y="1785926"/>
            <a:ext cx="500066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      </a:t>
            </a:r>
            <a:r>
              <a:rPr lang="en-US" sz="1400" dirty="0"/>
              <a:t>V</a:t>
            </a:r>
            <a:endParaRPr lang="en-IN" sz="1400" dirty="0"/>
          </a:p>
        </p:txBody>
      </p:sp>
      <p:sp>
        <p:nvSpPr>
          <p:cNvPr id="94" name="Rectangle 93"/>
          <p:cNvSpPr/>
          <p:nvPr/>
        </p:nvSpPr>
        <p:spPr>
          <a:xfrm>
            <a:off x="0" y="-27384"/>
            <a:ext cx="9899648" cy="646331"/>
          </a:xfrm>
          <a:prstGeom prst="rect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kern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sz="3600" b="1" u="sng" kern="0" dirty="0">
                <a:solidFill>
                  <a:srgbClr val="FFFF00"/>
                </a:solidFill>
                <a:latin typeface="Arial" panose="020B0604020202020204" pitchFamily="34" charset="0"/>
                <a:cs typeface="Arial" pitchFamily="34" charset="0"/>
              </a:rPr>
              <a:t>EFFECT OF </a:t>
            </a:r>
            <a:r>
              <a:rPr lang="en-US" sz="3600" b="1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STEADY DC 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03238" y="2019300"/>
            <a:ext cx="8659812" cy="3984625"/>
            <a:chOff x="2" y="1272"/>
            <a:chExt cx="5566" cy="2510"/>
          </a:xfrm>
        </p:grpSpPr>
        <p:sp>
          <p:nvSpPr>
            <p:cNvPr id="19460" name="Line 3"/>
            <p:cNvSpPr>
              <a:spLocks noChangeShapeType="1"/>
            </p:cNvSpPr>
            <p:nvPr/>
          </p:nvSpPr>
          <p:spPr bwMode="auto">
            <a:xfrm>
              <a:off x="577" y="2160"/>
              <a:ext cx="2015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1" name="Line 4"/>
            <p:cNvSpPr>
              <a:spLocks noChangeShapeType="1"/>
            </p:cNvSpPr>
            <p:nvPr/>
          </p:nvSpPr>
          <p:spPr bwMode="auto">
            <a:xfrm>
              <a:off x="577" y="1272"/>
              <a:ext cx="0" cy="180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2" name="AutoShape 5"/>
            <p:cNvSpPr>
              <a:spLocks noChangeArrowheads="1"/>
            </p:cNvSpPr>
            <p:nvPr/>
          </p:nvSpPr>
          <p:spPr bwMode="auto">
            <a:xfrm flipV="1">
              <a:off x="755" y="1344"/>
              <a:ext cx="720" cy="8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930 w 21600"/>
                <a:gd name="T13" fmla="*/ 3918 h 21600"/>
                <a:gd name="T14" fmla="*/ 17670 w 21600"/>
                <a:gd name="T15" fmla="*/ 176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257" y="21600"/>
                  </a:lnTo>
                  <a:lnTo>
                    <a:pt x="1734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63" name="AutoShape 6"/>
            <p:cNvSpPr>
              <a:spLocks noChangeArrowheads="1"/>
            </p:cNvSpPr>
            <p:nvPr/>
          </p:nvSpPr>
          <p:spPr bwMode="auto">
            <a:xfrm flipV="1">
              <a:off x="1729" y="1344"/>
              <a:ext cx="720" cy="8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930 w 21600"/>
                <a:gd name="T13" fmla="*/ 3918 h 21600"/>
                <a:gd name="T14" fmla="*/ 17670 w 21600"/>
                <a:gd name="T15" fmla="*/ 176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4257" y="21600"/>
                  </a:lnTo>
                  <a:lnTo>
                    <a:pt x="1734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64" name="Line 7"/>
            <p:cNvSpPr>
              <a:spLocks noChangeShapeType="1"/>
            </p:cNvSpPr>
            <p:nvPr/>
          </p:nvSpPr>
          <p:spPr bwMode="auto">
            <a:xfrm>
              <a:off x="289" y="1722"/>
              <a:ext cx="0" cy="87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5" name="Line 8"/>
            <p:cNvSpPr>
              <a:spLocks noChangeShapeType="1"/>
            </p:cNvSpPr>
            <p:nvPr/>
          </p:nvSpPr>
          <p:spPr bwMode="auto">
            <a:xfrm>
              <a:off x="3265" y="2160"/>
              <a:ext cx="2303" cy="0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6" name="Line 9"/>
            <p:cNvSpPr>
              <a:spLocks noChangeShapeType="1"/>
            </p:cNvSpPr>
            <p:nvPr/>
          </p:nvSpPr>
          <p:spPr bwMode="auto">
            <a:xfrm>
              <a:off x="3264" y="1272"/>
              <a:ext cx="0" cy="1800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7" name="Line 10"/>
            <p:cNvSpPr>
              <a:spLocks noChangeShapeType="1"/>
            </p:cNvSpPr>
            <p:nvPr/>
          </p:nvSpPr>
          <p:spPr bwMode="auto">
            <a:xfrm>
              <a:off x="3024" y="1722"/>
              <a:ext cx="0" cy="876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8" name="AutoShape 11"/>
            <p:cNvSpPr>
              <a:spLocks noChangeArrowheads="1"/>
            </p:cNvSpPr>
            <p:nvPr/>
          </p:nvSpPr>
          <p:spPr bwMode="auto">
            <a:xfrm flipH="1">
              <a:off x="3936" y="1392"/>
              <a:ext cx="336" cy="768"/>
            </a:xfrm>
            <a:prstGeom prst="rtTriangle">
              <a:avLst/>
            </a:prstGeom>
            <a:noFill/>
            <a:ln w="38100">
              <a:solidFill>
                <a:srgbClr val="FF505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69" name="AutoShape 12"/>
            <p:cNvSpPr>
              <a:spLocks noChangeArrowheads="1"/>
            </p:cNvSpPr>
            <p:nvPr/>
          </p:nvSpPr>
          <p:spPr bwMode="auto">
            <a:xfrm flipH="1">
              <a:off x="4992" y="1392"/>
              <a:ext cx="336" cy="768"/>
            </a:xfrm>
            <a:prstGeom prst="rtTriangle">
              <a:avLst/>
            </a:prstGeom>
            <a:noFill/>
            <a:ln w="38100">
              <a:solidFill>
                <a:srgbClr val="FF505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70" name="AutoShape 13"/>
            <p:cNvSpPr>
              <a:spLocks noChangeArrowheads="1"/>
            </p:cNvSpPr>
            <p:nvPr/>
          </p:nvSpPr>
          <p:spPr bwMode="auto">
            <a:xfrm flipH="1" flipV="1">
              <a:off x="4464" y="2160"/>
              <a:ext cx="336" cy="768"/>
            </a:xfrm>
            <a:prstGeom prst="rtTriangle">
              <a:avLst/>
            </a:prstGeom>
            <a:noFill/>
            <a:ln w="38100">
              <a:solidFill>
                <a:srgbClr val="FF505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71" name="AutoShape 14"/>
            <p:cNvSpPr>
              <a:spLocks noChangeArrowheads="1"/>
            </p:cNvSpPr>
            <p:nvPr/>
          </p:nvSpPr>
          <p:spPr bwMode="auto">
            <a:xfrm flipH="1" flipV="1">
              <a:off x="3408" y="2160"/>
              <a:ext cx="336" cy="768"/>
            </a:xfrm>
            <a:prstGeom prst="rtTriangle">
              <a:avLst/>
            </a:prstGeom>
            <a:noFill/>
            <a:ln w="38100">
              <a:solidFill>
                <a:srgbClr val="FF505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472" name="Text Box 15"/>
            <p:cNvSpPr txBox="1">
              <a:spLocks noChangeArrowheads="1"/>
            </p:cNvSpPr>
            <p:nvPr/>
          </p:nvSpPr>
          <p:spPr bwMode="auto">
            <a:xfrm flipH="1">
              <a:off x="2" y="2016"/>
              <a:ext cx="293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V</a:t>
              </a:r>
            </a:p>
          </p:txBody>
        </p:sp>
        <p:sp>
          <p:nvSpPr>
            <p:cNvPr id="19473" name="Text Box 16"/>
            <p:cNvSpPr txBox="1">
              <a:spLocks noChangeArrowheads="1"/>
            </p:cNvSpPr>
            <p:nvPr/>
          </p:nvSpPr>
          <p:spPr bwMode="auto">
            <a:xfrm flipH="1">
              <a:off x="305" y="2016"/>
              <a:ext cx="270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0</a:t>
              </a:r>
            </a:p>
          </p:txBody>
        </p:sp>
        <p:sp>
          <p:nvSpPr>
            <p:cNvPr id="19474" name="Text Box 17"/>
            <p:cNvSpPr txBox="1">
              <a:spLocks noChangeArrowheads="1"/>
            </p:cNvSpPr>
            <p:nvPr/>
          </p:nvSpPr>
          <p:spPr bwMode="auto">
            <a:xfrm flipH="1">
              <a:off x="2780" y="2016"/>
              <a:ext cx="293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V</a:t>
              </a:r>
            </a:p>
          </p:txBody>
        </p:sp>
        <p:sp>
          <p:nvSpPr>
            <p:cNvPr id="19475" name="Text Box 18"/>
            <p:cNvSpPr txBox="1">
              <a:spLocks noChangeArrowheads="1"/>
            </p:cNvSpPr>
            <p:nvPr/>
          </p:nvSpPr>
          <p:spPr bwMode="auto">
            <a:xfrm flipH="1">
              <a:off x="3027" y="2016"/>
              <a:ext cx="269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0</a:t>
              </a:r>
            </a:p>
          </p:txBody>
        </p:sp>
        <p:sp>
          <p:nvSpPr>
            <p:cNvPr id="19476" name="Text Box 19"/>
            <p:cNvSpPr txBox="1">
              <a:spLocks noChangeArrowheads="1"/>
            </p:cNvSpPr>
            <p:nvPr/>
          </p:nvSpPr>
          <p:spPr bwMode="auto">
            <a:xfrm flipH="1">
              <a:off x="577" y="3264"/>
              <a:ext cx="1920" cy="51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>
                  <a:latin typeface="Arial" charset="0"/>
                </a:rPr>
                <a:t>INPUT IN PRIMARY </a:t>
              </a:r>
            </a:p>
          </p:txBody>
        </p:sp>
        <p:sp>
          <p:nvSpPr>
            <p:cNvPr id="19477" name="Text Box 20"/>
            <p:cNvSpPr txBox="1">
              <a:spLocks noChangeArrowheads="1"/>
            </p:cNvSpPr>
            <p:nvPr/>
          </p:nvSpPr>
          <p:spPr bwMode="auto">
            <a:xfrm flipH="1">
              <a:off x="2880" y="3264"/>
              <a:ext cx="2544" cy="51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>
                  <a:latin typeface="Arial" charset="0"/>
                </a:rPr>
                <a:t>OUTPUT IN SECONDARY 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262432" y="223007"/>
            <a:ext cx="9331900" cy="646331"/>
          </a:xfrm>
          <a:prstGeom prst="rect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000" b="1" kern="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sz="3600" b="1" u="sng" dirty="0">
                <a:solidFill>
                  <a:srgbClr val="FFFF00"/>
                </a:solidFill>
                <a:latin typeface="Arial Black" panose="020B0A04020102020204" pitchFamily="34" charset="0"/>
              </a:rPr>
              <a:t>INTERMITTENT DC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72480" y="1844824"/>
            <a:ext cx="9479416" cy="436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endParaRPr lang="en-US" sz="2800" b="1" u="sng" dirty="0">
              <a:solidFill>
                <a:srgbClr val="FF0000"/>
              </a:solidFill>
            </a:endParaRPr>
          </a:p>
          <a:p>
            <a:endParaRPr lang="en-US" sz="2800" b="1" u="sng" dirty="0">
              <a:solidFill>
                <a:srgbClr val="FF0000"/>
              </a:solidFill>
            </a:endParaRPr>
          </a:p>
          <a:p>
            <a:endParaRPr lang="en-US" sz="2800" b="1" u="sng" dirty="0">
              <a:solidFill>
                <a:srgbClr val="FF0000"/>
              </a:solidFill>
            </a:endParaRPr>
          </a:p>
          <a:p>
            <a:endParaRPr lang="en-US" sz="2800" b="1" u="sng" dirty="0">
              <a:solidFill>
                <a:srgbClr val="FF0000"/>
              </a:solidFill>
            </a:endParaRPr>
          </a:p>
          <a:p>
            <a:endParaRPr lang="en-US" sz="2800" b="1" u="sng" dirty="0">
              <a:solidFill>
                <a:srgbClr val="FF0000"/>
              </a:solidFill>
            </a:endParaRPr>
          </a:p>
          <a:p>
            <a:endParaRPr lang="en-US" sz="2800" b="1" u="sng" dirty="0">
              <a:solidFill>
                <a:srgbClr val="FF0000"/>
              </a:solidFill>
            </a:endParaRPr>
          </a:p>
          <a:p>
            <a:endParaRPr lang="en-US" sz="2800" b="1" u="sng" dirty="0">
              <a:solidFill>
                <a:srgbClr val="FF0000"/>
              </a:solidFill>
            </a:endParaRPr>
          </a:p>
          <a:p>
            <a:endParaRPr lang="en-US" sz="2800" b="1" u="sng" dirty="0">
              <a:solidFill>
                <a:srgbClr val="FF0000"/>
              </a:solidFill>
            </a:endParaRPr>
          </a:p>
          <a:p>
            <a:endParaRPr lang="en-US" sz="2800" b="1" u="sng" dirty="0">
              <a:solidFill>
                <a:srgbClr val="FF0000"/>
              </a:solidFill>
            </a:endParaRPr>
          </a:p>
          <a:p>
            <a:r>
              <a:rPr lang="en-US" sz="2800" b="1" u="sng" dirty="0">
                <a:solidFill>
                  <a:srgbClr val="FF0000"/>
                </a:solidFill>
              </a:rPr>
              <a:t>PART NO-I</a:t>
            </a:r>
            <a:r>
              <a:rPr lang="en-US" sz="2800" b="1" dirty="0">
                <a:solidFill>
                  <a:srgbClr val="FF0000"/>
                </a:solidFill>
              </a:rPr>
              <a:t>		</a:t>
            </a:r>
            <a:r>
              <a:rPr lang="en-US" sz="2800" b="1" u="sng" dirty="0">
                <a:solidFill>
                  <a:srgbClr val="FF0000"/>
                </a:solidFill>
              </a:rPr>
              <a:t>INTRODUCTION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sz="2800" dirty="0"/>
              <a:t>	              	</a:t>
            </a:r>
          </a:p>
          <a:p>
            <a:r>
              <a:rPr lang="en-US" sz="2800" b="1" u="sng" dirty="0">
                <a:solidFill>
                  <a:srgbClr val="FF0000"/>
                </a:solidFill>
              </a:rPr>
              <a:t>PART NO-II</a:t>
            </a:r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b="1" u="sng" dirty="0">
                <a:solidFill>
                  <a:srgbClr val="FF0000"/>
                </a:solidFill>
              </a:rPr>
              <a:t>CONSTRUCTION  </a:t>
            </a:r>
            <a:endParaRPr lang="en-IN" sz="2800" u="sng" dirty="0">
              <a:solidFill>
                <a:srgbClr val="FF0000"/>
              </a:solidFill>
            </a:endParaRPr>
          </a:p>
          <a:p>
            <a:r>
              <a:rPr lang="en-US" sz="2800" dirty="0"/>
              <a:t>		     	(a)	Air Core.</a:t>
            </a:r>
            <a:endParaRPr lang="en-IN" sz="2800" dirty="0"/>
          </a:p>
          <a:p>
            <a:r>
              <a:rPr lang="en-US" sz="2800" dirty="0"/>
              <a:t>		     	(b) 	Iron Core.</a:t>
            </a:r>
          </a:p>
          <a:p>
            <a:endParaRPr lang="en-US" sz="2800" dirty="0"/>
          </a:p>
          <a:p>
            <a:r>
              <a:rPr lang="en-US" sz="2800" b="1" u="sng" dirty="0">
                <a:solidFill>
                  <a:srgbClr val="FF0000"/>
                </a:solidFill>
              </a:rPr>
              <a:t>PART NO-III</a:t>
            </a:r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b="1" u="sng" dirty="0">
                <a:solidFill>
                  <a:srgbClr val="FF0000"/>
                </a:solidFill>
              </a:rPr>
              <a:t>TYPES OF TRANSFORMER</a:t>
            </a:r>
            <a:endParaRPr lang="en-IN" sz="2800" u="sng" dirty="0">
              <a:solidFill>
                <a:srgbClr val="FF0000"/>
              </a:solidFill>
            </a:endParaRPr>
          </a:p>
          <a:p>
            <a:r>
              <a:rPr lang="en-US" sz="2800" dirty="0"/>
              <a:t>		       	(a)    Step Up Transformer.</a:t>
            </a:r>
            <a:endParaRPr lang="en-IN" sz="2800" dirty="0"/>
          </a:p>
          <a:p>
            <a:r>
              <a:rPr lang="en-US" sz="2800" dirty="0"/>
              <a:t>		       	(b)   Step Down Transformer.</a:t>
            </a:r>
            <a:endParaRPr lang="en-IN" sz="2800" dirty="0"/>
          </a:p>
          <a:p>
            <a:r>
              <a:rPr lang="en-US" sz="2800" dirty="0"/>
              <a:t>		       	(c)   Even Ratio Transformer.</a:t>
            </a:r>
            <a:endParaRPr lang="en-IN" sz="2800" dirty="0"/>
          </a:p>
          <a:p>
            <a:r>
              <a:rPr lang="en-US" sz="2800" dirty="0"/>
              <a:t>		       	(d)   Auto Transformer</a:t>
            </a:r>
          </a:p>
          <a:p>
            <a:endParaRPr lang="en-IN" sz="2800" dirty="0"/>
          </a:p>
          <a:p>
            <a:endParaRPr lang="en-IN" sz="2800" dirty="0"/>
          </a:p>
        </p:txBody>
      </p:sp>
      <p:sp>
        <p:nvSpPr>
          <p:cNvPr id="3" name="Rounded Rectangle 2"/>
          <p:cNvSpPr/>
          <p:nvPr/>
        </p:nvSpPr>
        <p:spPr>
          <a:xfrm>
            <a:off x="128464" y="44624"/>
            <a:ext cx="9623432" cy="83820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3600" b="1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 flipH="1">
            <a:off x="4622800" y="4972050"/>
            <a:ext cx="4375150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>
                <a:latin typeface="Arial" charset="0"/>
              </a:rPr>
              <a:t>OUTPUT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 flipH="1">
            <a:off x="2660650" y="4965700"/>
            <a:ext cx="1690688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>
                <a:latin typeface="Arial" charset="0"/>
              </a:rPr>
              <a:t>INPUT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23938" y="1571625"/>
            <a:ext cx="7842250" cy="3436938"/>
            <a:chOff x="576" y="1104"/>
            <a:chExt cx="4560" cy="2165"/>
          </a:xfrm>
        </p:grpSpPr>
        <p:sp>
          <p:nvSpPr>
            <p:cNvPr id="20486" name="Line 6"/>
            <p:cNvSpPr>
              <a:spLocks noChangeShapeType="1"/>
            </p:cNvSpPr>
            <p:nvPr/>
          </p:nvSpPr>
          <p:spPr bwMode="auto">
            <a:xfrm>
              <a:off x="1110" y="2171"/>
              <a:ext cx="152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87" name="Line 7"/>
            <p:cNvSpPr>
              <a:spLocks noChangeShapeType="1"/>
            </p:cNvSpPr>
            <p:nvPr/>
          </p:nvSpPr>
          <p:spPr bwMode="auto">
            <a:xfrm>
              <a:off x="1110" y="1381"/>
              <a:ext cx="0" cy="16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88" name="Line 8"/>
            <p:cNvSpPr>
              <a:spLocks noChangeShapeType="1"/>
            </p:cNvSpPr>
            <p:nvPr/>
          </p:nvSpPr>
          <p:spPr bwMode="auto">
            <a:xfrm>
              <a:off x="890" y="1781"/>
              <a:ext cx="0" cy="7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89" name="Line 9"/>
            <p:cNvSpPr>
              <a:spLocks noChangeShapeType="1"/>
            </p:cNvSpPr>
            <p:nvPr/>
          </p:nvSpPr>
          <p:spPr bwMode="auto">
            <a:xfrm>
              <a:off x="3389" y="2171"/>
              <a:ext cx="1747" cy="0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90" name="Line 10"/>
            <p:cNvSpPr>
              <a:spLocks noChangeShapeType="1"/>
            </p:cNvSpPr>
            <p:nvPr/>
          </p:nvSpPr>
          <p:spPr bwMode="auto">
            <a:xfrm>
              <a:off x="3388" y="1381"/>
              <a:ext cx="0" cy="1600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91" name="Line 11"/>
            <p:cNvSpPr>
              <a:spLocks noChangeShapeType="1"/>
            </p:cNvSpPr>
            <p:nvPr/>
          </p:nvSpPr>
          <p:spPr bwMode="auto">
            <a:xfrm>
              <a:off x="3170" y="1781"/>
              <a:ext cx="0" cy="779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92" name="Text Box 12"/>
            <p:cNvSpPr txBox="1">
              <a:spLocks noChangeArrowheads="1"/>
            </p:cNvSpPr>
            <p:nvPr/>
          </p:nvSpPr>
          <p:spPr bwMode="auto">
            <a:xfrm flipH="1">
              <a:off x="576" y="2043"/>
              <a:ext cx="266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V</a:t>
              </a:r>
            </a:p>
          </p:txBody>
        </p:sp>
        <p:sp>
          <p:nvSpPr>
            <p:cNvPr id="20493" name="Text Box 13"/>
            <p:cNvSpPr txBox="1">
              <a:spLocks noChangeArrowheads="1"/>
            </p:cNvSpPr>
            <p:nvPr/>
          </p:nvSpPr>
          <p:spPr bwMode="auto">
            <a:xfrm flipH="1">
              <a:off x="904" y="2043"/>
              <a:ext cx="244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0</a:t>
              </a:r>
            </a:p>
          </p:txBody>
        </p:sp>
        <p:sp>
          <p:nvSpPr>
            <p:cNvPr id="20494" name="Text Box 14"/>
            <p:cNvSpPr txBox="1">
              <a:spLocks noChangeArrowheads="1"/>
            </p:cNvSpPr>
            <p:nvPr/>
          </p:nvSpPr>
          <p:spPr bwMode="auto">
            <a:xfrm flipH="1">
              <a:off x="2930" y="2043"/>
              <a:ext cx="265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V</a:t>
              </a:r>
            </a:p>
          </p:txBody>
        </p:sp>
        <p:sp>
          <p:nvSpPr>
            <p:cNvPr id="20495" name="Text Box 15"/>
            <p:cNvSpPr txBox="1">
              <a:spLocks noChangeArrowheads="1"/>
            </p:cNvSpPr>
            <p:nvPr/>
          </p:nvSpPr>
          <p:spPr bwMode="auto">
            <a:xfrm flipH="1">
              <a:off x="3171" y="2043"/>
              <a:ext cx="244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0</a:t>
              </a:r>
            </a:p>
          </p:txBody>
        </p:sp>
        <p:sp>
          <p:nvSpPr>
            <p:cNvPr id="20498" name="Text Box 34"/>
            <p:cNvSpPr txBox="1">
              <a:spLocks noChangeArrowheads="1"/>
            </p:cNvSpPr>
            <p:nvPr/>
          </p:nvSpPr>
          <p:spPr bwMode="auto">
            <a:xfrm flipH="1">
              <a:off x="1001" y="1104"/>
              <a:ext cx="243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+</a:t>
              </a:r>
            </a:p>
          </p:txBody>
        </p:sp>
        <p:sp>
          <p:nvSpPr>
            <p:cNvPr id="20499" name="Text Box 35"/>
            <p:cNvSpPr txBox="1">
              <a:spLocks noChangeArrowheads="1"/>
            </p:cNvSpPr>
            <p:nvPr/>
          </p:nvSpPr>
          <p:spPr bwMode="auto">
            <a:xfrm flipH="1">
              <a:off x="1001" y="2981"/>
              <a:ext cx="180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-</a:t>
              </a:r>
            </a:p>
          </p:txBody>
        </p:sp>
        <p:sp>
          <p:nvSpPr>
            <p:cNvPr id="20500" name="Text Box 36"/>
            <p:cNvSpPr txBox="1">
              <a:spLocks noChangeArrowheads="1"/>
            </p:cNvSpPr>
            <p:nvPr/>
          </p:nvSpPr>
          <p:spPr bwMode="auto">
            <a:xfrm flipH="1">
              <a:off x="3316" y="1104"/>
              <a:ext cx="243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+</a:t>
              </a:r>
            </a:p>
          </p:txBody>
        </p:sp>
        <p:sp>
          <p:nvSpPr>
            <p:cNvPr id="20501" name="Text Box 37"/>
            <p:cNvSpPr txBox="1">
              <a:spLocks noChangeArrowheads="1"/>
            </p:cNvSpPr>
            <p:nvPr/>
          </p:nvSpPr>
          <p:spPr bwMode="auto">
            <a:xfrm flipH="1">
              <a:off x="3316" y="2981"/>
              <a:ext cx="180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-</a:t>
              </a:r>
            </a:p>
          </p:txBody>
        </p:sp>
      </p:grpSp>
      <p:sp>
        <p:nvSpPr>
          <p:cNvPr id="28" name="Arc 27"/>
          <p:cNvSpPr/>
          <p:nvPr/>
        </p:nvSpPr>
        <p:spPr>
          <a:xfrm rot="18041510">
            <a:off x="1771792" y="3096030"/>
            <a:ext cx="900301" cy="590485"/>
          </a:xfrm>
          <a:prstGeom prst="arc">
            <a:avLst>
              <a:gd name="adj1" fmla="val 16200000"/>
              <a:gd name="adj2" fmla="val 2042012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9" name="Arc 28"/>
          <p:cNvSpPr/>
          <p:nvPr/>
        </p:nvSpPr>
        <p:spPr>
          <a:xfrm rot="17538112">
            <a:off x="2016636" y="2797462"/>
            <a:ext cx="1086381" cy="601284"/>
          </a:xfrm>
          <a:prstGeom prst="arc">
            <a:avLst>
              <a:gd name="adj1" fmla="val 16200000"/>
              <a:gd name="adj2" fmla="val 2015287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" name="Arc 29"/>
          <p:cNvSpPr/>
          <p:nvPr/>
        </p:nvSpPr>
        <p:spPr>
          <a:xfrm rot="18041510">
            <a:off x="2343296" y="2524526"/>
            <a:ext cx="900301" cy="590485"/>
          </a:xfrm>
          <a:prstGeom prst="arc">
            <a:avLst>
              <a:gd name="adj1" fmla="val 16495391"/>
              <a:gd name="adj2" fmla="val 2000359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1" name="Arc 30"/>
          <p:cNvSpPr/>
          <p:nvPr/>
        </p:nvSpPr>
        <p:spPr>
          <a:xfrm rot="18041510">
            <a:off x="2661875" y="2242791"/>
            <a:ext cx="900301" cy="590485"/>
          </a:xfrm>
          <a:prstGeom prst="arc">
            <a:avLst>
              <a:gd name="adj1" fmla="val 15766973"/>
              <a:gd name="adj2" fmla="val 2000359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4" name="Arc 33"/>
          <p:cNvSpPr/>
          <p:nvPr/>
        </p:nvSpPr>
        <p:spPr>
          <a:xfrm rot="12663006">
            <a:off x="5826602" y="3051455"/>
            <a:ext cx="900301" cy="590485"/>
          </a:xfrm>
          <a:prstGeom prst="arc">
            <a:avLst>
              <a:gd name="adj1" fmla="val 16200000"/>
              <a:gd name="adj2" fmla="val 2075444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5" name="Arc 34"/>
          <p:cNvSpPr/>
          <p:nvPr/>
        </p:nvSpPr>
        <p:spPr>
          <a:xfrm rot="11389823">
            <a:off x="6096008" y="3310894"/>
            <a:ext cx="1086381" cy="601284"/>
          </a:xfrm>
          <a:prstGeom prst="arc">
            <a:avLst>
              <a:gd name="adj1" fmla="val 16485600"/>
              <a:gd name="adj2" fmla="val 2101363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6" name="Arc 35"/>
          <p:cNvSpPr/>
          <p:nvPr/>
        </p:nvSpPr>
        <p:spPr>
          <a:xfrm rot="12121615">
            <a:off x="6473133" y="3548496"/>
            <a:ext cx="900301" cy="590485"/>
          </a:xfrm>
          <a:prstGeom prst="arc">
            <a:avLst>
              <a:gd name="adj1" fmla="val 16495391"/>
              <a:gd name="adj2" fmla="val 2000359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7" name="Arc 36"/>
          <p:cNvSpPr/>
          <p:nvPr/>
        </p:nvSpPr>
        <p:spPr>
          <a:xfrm rot="11701323">
            <a:off x="6728653" y="3749900"/>
            <a:ext cx="900301" cy="590485"/>
          </a:xfrm>
          <a:prstGeom prst="arc">
            <a:avLst>
              <a:gd name="adj1" fmla="val 15766973"/>
              <a:gd name="adj2" fmla="val 2000359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6906" y="211287"/>
            <a:ext cx="9331900" cy="64633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000" b="1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sz="3600" b="1" u="sng" dirty="0">
                <a:solidFill>
                  <a:schemeClr val="tx1"/>
                </a:solidFill>
                <a:latin typeface="Arial Black" panose="020B0A04020102020204" pitchFamily="34" charset="0"/>
              </a:rPr>
              <a:t>VARYING DC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JEGANATH-PC\Desktop\transforrmer\screenshot\Screenshot_2016-01-05-00-58-4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287050" y="2780928"/>
            <a:ext cx="9331900" cy="1446550"/>
          </a:xfrm>
          <a:prstGeom prst="rect">
            <a:avLst/>
          </a:prstGeom>
          <a:gradFill>
            <a:gsLst>
              <a:gs pos="0">
                <a:schemeClr val="accent5">
                  <a:shade val="51000"/>
                  <a:satMod val="130000"/>
                  <a:alpha val="35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</a:gra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400" b="1" u="sng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PART VI-TRANSFORMER LOSSES</a:t>
            </a:r>
            <a:endParaRPr lang="en-US" sz="4400" b="1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 descr="Three phase dry-type transformer with cover removed; rated about 200 KVA, 480 V.">
            <a:hlinkClick r:id="rId2" tooltip="&quot;Three phase dry-type transformer with cover removed; rated about 200 KVA, 480 V.&quot;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0968" y="1428736"/>
            <a:ext cx="9072626" cy="4895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-27384"/>
            <a:ext cx="9906000" cy="83099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FFFF00"/>
                </a:solidFill>
              </a:rPr>
              <a:t> </a:t>
            </a:r>
            <a:r>
              <a:rPr lang="en-US" sz="4000" b="1" u="sng" dirty="0">
                <a:solidFill>
                  <a:srgbClr val="FFFF00"/>
                </a:solidFill>
              </a:rPr>
              <a:t>COPPER LOSS</a:t>
            </a:r>
            <a:endParaRPr lang="en-IN" sz="4000" b="1" u="sng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ChangeArrowheads="1"/>
          </p:cNvSpPr>
          <p:nvPr/>
        </p:nvSpPr>
        <p:spPr bwMode="auto">
          <a:xfrm>
            <a:off x="3405188" y="1981200"/>
            <a:ext cx="3116262" cy="2743200"/>
          </a:xfrm>
          <a:prstGeom prst="rect">
            <a:avLst/>
          </a:prstGeom>
          <a:noFill/>
          <a:ln w="38100">
            <a:solidFill>
              <a:srgbClr val="FF505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03" name="Rectangle 5"/>
          <p:cNvSpPr>
            <a:spLocks noChangeArrowheads="1"/>
          </p:cNvSpPr>
          <p:nvPr/>
        </p:nvSpPr>
        <p:spPr bwMode="auto">
          <a:xfrm>
            <a:off x="4083050" y="2571750"/>
            <a:ext cx="1695450" cy="1695450"/>
          </a:xfrm>
          <a:prstGeom prst="rect">
            <a:avLst/>
          </a:prstGeom>
          <a:noFill/>
          <a:ln w="38100">
            <a:solidFill>
              <a:srgbClr val="FF505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grpSp>
        <p:nvGrpSpPr>
          <p:cNvPr id="25604" name="Group 25"/>
          <p:cNvGrpSpPr>
            <a:grpSpLocks/>
          </p:cNvGrpSpPr>
          <p:nvPr/>
        </p:nvGrpSpPr>
        <p:grpSpPr bwMode="auto">
          <a:xfrm>
            <a:off x="6521450" y="2584450"/>
            <a:ext cx="2620963" cy="1835150"/>
            <a:chOff x="3792" y="1628"/>
            <a:chExt cx="1524" cy="1060"/>
          </a:xfrm>
        </p:grpSpPr>
        <p:sp>
          <p:nvSpPr>
            <p:cNvPr id="25654" name="Line 6"/>
            <p:cNvSpPr>
              <a:spLocks noChangeShapeType="1"/>
            </p:cNvSpPr>
            <p:nvPr/>
          </p:nvSpPr>
          <p:spPr bwMode="auto">
            <a:xfrm>
              <a:off x="3792" y="1824"/>
              <a:ext cx="708" cy="0"/>
            </a:xfrm>
            <a:prstGeom prst="line">
              <a:avLst/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55" name="Line 7"/>
            <p:cNvSpPr>
              <a:spLocks noChangeShapeType="1"/>
            </p:cNvSpPr>
            <p:nvPr/>
          </p:nvSpPr>
          <p:spPr bwMode="auto">
            <a:xfrm>
              <a:off x="3792" y="2496"/>
              <a:ext cx="708" cy="0"/>
            </a:xfrm>
            <a:prstGeom prst="line">
              <a:avLst/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56" name="Line 8"/>
            <p:cNvSpPr>
              <a:spLocks noChangeShapeType="1"/>
            </p:cNvSpPr>
            <p:nvPr/>
          </p:nvSpPr>
          <p:spPr bwMode="auto">
            <a:xfrm>
              <a:off x="4480" y="2688"/>
              <a:ext cx="708" cy="0"/>
            </a:xfrm>
            <a:prstGeom prst="line">
              <a:avLst/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57" name="Line 9"/>
            <p:cNvSpPr>
              <a:spLocks noChangeShapeType="1"/>
            </p:cNvSpPr>
            <p:nvPr/>
          </p:nvSpPr>
          <p:spPr bwMode="auto">
            <a:xfrm>
              <a:off x="4484" y="1632"/>
              <a:ext cx="708" cy="0"/>
            </a:xfrm>
            <a:prstGeom prst="line">
              <a:avLst/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58" name="Line 10"/>
            <p:cNvSpPr>
              <a:spLocks noChangeShapeType="1"/>
            </p:cNvSpPr>
            <p:nvPr/>
          </p:nvSpPr>
          <p:spPr bwMode="auto">
            <a:xfrm>
              <a:off x="4489" y="2496"/>
              <a:ext cx="0" cy="192"/>
            </a:xfrm>
            <a:prstGeom prst="line">
              <a:avLst/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59" name="Line 11"/>
            <p:cNvSpPr>
              <a:spLocks noChangeShapeType="1"/>
            </p:cNvSpPr>
            <p:nvPr/>
          </p:nvSpPr>
          <p:spPr bwMode="auto">
            <a:xfrm>
              <a:off x="4484" y="1632"/>
              <a:ext cx="0" cy="192"/>
            </a:xfrm>
            <a:prstGeom prst="line">
              <a:avLst/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60" name="Line 12"/>
            <p:cNvSpPr>
              <a:spLocks noChangeShapeType="1"/>
            </p:cNvSpPr>
            <p:nvPr/>
          </p:nvSpPr>
          <p:spPr bwMode="auto">
            <a:xfrm>
              <a:off x="5176" y="2393"/>
              <a:ext cx="0" cy="288"/>
            </a:xfrm>
            <a:prstGeom prst="line">
              <a:avLst/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61" name="Line 13"/>
            <p:cNvSpPr>
              <a:spLocks noChangeShapeType="1"/>
            </p:cNvSpPr>
            <p:nvPr/>
          </p:nvSpPr>
          <p:spPr bwMode="auto">
            <a:xfrm>
              <a:off x="5179" y="1628"/>
              <a:ext cx="0" cy="288"/>
            </a:xfrm>
            <a:prstGeom prst="line">
              <a:avLst/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62" name="Group 24"/>
            <p:cNvGrpSpPr>
              <a:grpSpLocks/>
            </p:cNvGrpSpPr>
            <p:nvPr/>
          </p:nvGrpSpPr>
          <p:grpSpPr bwMode="auto">
            <a:xfrm>
              <a:off x="5172" y="1904"/>
              <a:ext cx="144" cy="496"/>
              <a:chOff x="5172" y="1904"/>
              <a:chExt cx="144" cy="496"/>
            </a:xfrm>
          </p:grpSpPr>
          <p:grpSp>
            <p:nvGrpSpPr>
              <p:cNvPr id="25663" name="Group 20"/>
              <p:cNvGrpSpPr>
                <a:grpSpLocks/>
              </p:cNvGrpSpPr>
              <p:nvPr/>
            </p:nvGrpSpPr>
            <p:grpSpPr bwMode="auto">
              <a:xfrm>
                <a:off x="5208" y="1950"/>
                <a:ext cx="104" cy="332"/>
                <a:chOff x="4800" y="2880"/>
                <a:chExt cx="200" cy="458"/>
              </a:xfrm>
            </p:grpSpPr>
            <p:sp>
              <p:nvSpPr>
                <p:cNvPr id="25667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4800" y="2880"/>
                  <a:ext cx="192" cy="96"/>
                </a:xfrm>
                <a:prstGeom prst="line">
                  <a:avLst/>
                </a:prstGeom>
                <a:noFill/>
                <a:ln w="38100">
                  <a:solidFill>
                    <a:srgbClr val="99336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668" name="Line 15"/>
                <p:cNvSpPr>
                  <a:spLocks noChangeShapeType="1"/>
                </p:cNvSpPr>
                <p:nvPr/>
              </p:nvSpPr>
              <p:spPr bwMode="auto">
                <a:xfrm>
                  <a:off x="4808" y="2972"/>
                  <a:ext cx="192" cy="96"/>
                </a:xfrm>
                <a:prstGeom prst="line">
                  <a:avLst/>
                </a:prstGeom>
                <a:noFill/>
                <a:ln w="38100">
                  <a:solidFill>
                    <a:srgbClr val="99336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669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4802" y="3062"/>
                  <a:ext cx="192" cy="96"/>
                </a:xfrm>
                <a:prstGeom prst="line">
                  <a:avLst/>
                </a:prstGeom>
                <a:noFill/>
                <a:ln w="38100">
                  <a:solidFill>
                    <a:srgbClr val="99336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670" name="Line 18"/>
                <p:cNvSpPr>
                  <a:spLocks noChangeShapeType="1"/>
                </p:cNvSpPr>
                <p:nvPr/>
              </p:nvSpPr>
              <p:spPr bwMode="auto">
                <a:xfrm>
                  <a:off x="4806" y="3152"/>
                  <a:ext cx="192" cy="96"/>
                </a:xfrm>
                <a:prstGeom prst="line">
                  <a:avLst/>
                </a:prstGeom>
                <a:noFill/>
                <a:ln w="38100">
                  <a:solidFill>
                    <a:srgbClr val="99336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671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4800" y="3242"/>
                  <a:ext cx="192" cy="96"/>
                </a:xfrm>
                <a:prstGeom prst="line">
                  <a:avLst/>
                </a:prstGeom>
                <a:noFill/>
                <a:ln w="38100">
                  <a:solidFill>
                    <a:srgbClr val="993366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664" name="Line 21"/>
              <p:cNvSpPr>
                <a:spLocks noChangeShapeType="1"/>
              </p:cNvSpPr>
              <p:nvPr/>
            </p:nvSpPr>
            <p:spPr bwMode="auto">
              <a:xfrm>
                <a:off x="5172" y="1904"/>
                <a:ext cx="144" cy="48"/>
              </a:xfrm>
              <a:prstGeom prst="line">
                <a:avLst/>
              </a:prstGeom>
              <a:noFill/>
              <a:ln w="3810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65" name="Line 22"/>
              <p:cNvSpPr>
                <a:spLocks noChangeShapeType="1"/>
              </p:cNvSpPr>
              <p:nvPr/>
            </p:nvSpPr>
            <p:spPr bwMode="auto">
              <a:xfrm>
                <a:off x="5210" y="2274"/>
                <a:ext cx="96" cy="48"/>
              </a:xfrm>
              <a:prstGeom prst="line">
                <a:avLst/>
              </a:prstGeom>
              <a:noFill/>
              <a:ln w="3810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66" name="Line 23"/>
              <p:cNvSpPr>
                <a:spLocks noChangeShapeType="1"/>
              </p:cNvSpPr>
              <p:nvPr/>
            </p:nvSpPr>
            <p:spPr bwMode="auto">
              <a:xfrm flipV="1">
                <a:off x="5184" y="2312"/>
                <a:ext cx="116" cy="88"/>
              </a:xfrm>
              <a:prstGeom prst="line">
                <a:avLst/>
              </a:prstGeom>
              <a:noFill/>
              <a:ln w="3810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605" name="Group 66"/>
          <p:cNvGrpSpPr>
            <a:grpSpLocks/>
          </p:cNvGrpSpPr>
          <p:nvPr/>
        </p:nvGrpSpPr>
        <p:grpSpPr bwMode="auto">
          <a:xfrm>
            <a:off x="5530850" y="2901950"/>
            <a:ext cx="1235075" cy="1187450"/>
            <a:chOff x="3216" y="1836"/>
            <a:chExt cx="718" cy="748"/>
          </a:xfrm>
        </p:grpSpPr>
        <p:sp>
          <p:nvSpPr>
            <p:cNvPr id="25646" name="AutoShape 49"/>
            <p:cNvSpPr>
              <a:spLocks/>
            </p:cNvSpPr>
            <p:nvPr/>
          </p:nvSpPr>
          <p:spPr bwMode="auto">
            <a:xfrm>
              <a:off x="3216" y="2423"/>
              <a:ext cx="154" cy="161"/>
            </a:xfrm>
            <a:prstGeom prst="leftBracket">
              <a:avLst>
                <a:gd name="adj" fmla="val 52273"/>
              </a:avLst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47" name="AutoShape 50"/>
            <p:cNvSpPr>
              <a:spLocks/>
            </p:cNvSpPr>
            <p:nvPr/>
          </p:nvSpPr>
          <p:spPr bwMode="auto">
            <a:xfrm>
              <a:off x="3221" y="2100"/>
              <a:ext cx="154" cy="161"/>
            </a:xfrm>
            <a:prstGeom prst="leftBracket">
              <a:avLst>
                <a:gd name="adj" fmla="val 52273"/>
              </a:avLst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48" name="AutoShape 52"/>
            <p:cNvSpPr>
              <a:spLocks/>
            </p:cNvSpPr>
            <p:nvPr/>
          </p:nvSpPr>
          <p:spPr bwMode="auto">
            <a:xfrm flipH="1">
              <a:off x="3776" y="2257"/>
              <a:ext cx="154" cy="161"/>
            </a:xfrm>
            <a:prstGeom prst="leftBracket">
              <a:avLst>
                <a:gd name="adj" fmla="val 52273"/>
              </a:avLst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49" name="Line 54"/>
            <p:cNvSpPr>
              <a:spLocks noChangeShapeType="1"/>
            </p:cNvSpPr>
            <p:nvPr/>
          </p:nvSpPr>
          <p:spPr bwMode="auto">
            <a:xfrm>
              <a:off x="3360" y="2416"/>
              <a:ext cx="417" cy="0"/>
            </a:xfrm>
            <a:prstGeom prst="line">
              <a:avLst/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50" name="AutoShape 58"/>
            <p:cNvSpPr>
              <a:spLocks/>
            </p:cNvSpPr>
            <p:nvPr/>
          </p:nvSpPr>
          <p:spPr bwMode="auto">
            <a:xfrm flipH="1">
              <a:off x="3784" y="1962"/>
              <a:ext cx="150" cy="128"/>
            </a:xfrm>
            <a:prstGeom prst="leftBracket">
              <a:avLst>
                <a:gd name="adj" fmla="val 50000"/>
              </a:avLst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51" name="AutoShape 60"/>
            <p:cNvSpPr>
              <a:spLocks/>
            </p:cNvSpPr>
            <p:nvPr/>
          </p:nvSpPr>
          <p:spPr bwMode="auto">
            <a:xfrm>
              <a:off x="3218" y="1836"/>
              <a:ext cx="150" cy="143"/>
            </a:xfrm>
            <a:prstGeom prst="leftBracket">
              <a:avLst>
                <a:gd name="adj" fmla="val 50000"/>
              </a:avLst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52" name="Line 62"/>
            <p:cNvSpPr>
              <a:spLocks noChangeShapeType="1"/>
            </p:cNvSpPr>
            <p:nvPr/>
          </p:nvSpPr>
          <p:spPr bwMode="auto">
            <a:xfrm flipH="1">
              <a:off x="3366" y="1844"/>
              <a:ext cx="474" cy="2"/>
            </a:xfrm>
            <a:prstGeom prst="line">
              <a:avLst/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53" name="Line 65"/>
            <p:cNvSpPr>
              <a:spLocks noChangeShapeType="1"/>
            </p:cNvSpPr>
            <p:nvPr/>
          </p:nvSpPr>
          <p:spPr bwMode="auto">
            <a:xfrm flipH="1">
              <a:off x="3372" y="2101"/>
              <a:ext cx="420" cy="0"/>
            </a:xfrm>
            <a:prstGeom prst="line">
              <a:avLst/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06" name="Group 97"/>
          <p:cNvGrpSpPr>
            <a:grpSpLocks/>
          </p:cNvGrpSpPr>
          <p:nvPr/>
        </p:nvGrpSpPr>
        <p:grpSpPr bwMode="auto">
          <a:xfrm>
            <a:off x="506413" y="2587625"/>
            <a:ext cx="3800475" cy="1682750"/>
            <a:chOff x="294" y="1630"/>
            <a:chExt cx="2210" cy="1060"/>
          </a:xfrm>
        </p:grpSpPr>
        <p:sp>
          <p:nvSpPr>
            <p:cNvPr id="25626" name="Line 27"/>
            <p:cNvSpPr>
              <a:spLocks noChangeShapeType="1"/>
            </p:cNvSpPr>
            <p:nvPr/>
          </p:nvSpPr>
          <p:spPr bwMode="auto">
            <a:xfrm flipH="1">
              <a:off x="1210" y="1826"/>
              <a:ext cx="758" cy="0"/>
            </a:xfrm>
            <a:prstGeom prst="line">
              <a:avLst/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27" name="Line 28"/>
            <p:cNvSpPr>
              <a:spLocks noChangeShapeType="1"/>
            </p:cNvSpPr>
            <p:nvPr/>
          </p:nvSpPr>
          <p:spPr bwMode="auto">
            <a:xfrm flipH="1">
              <a:off x="1210" y="2498"/>
              <a:ext cx="758" cy="0"/>
            </a:xfrm>
            <a:prstGeom prst="line">
              <a:avLst/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28" name="Line 29"/>
            <p:cNvSpPr>
              <a:spLocks noChangeShapeType="1"/>
            </p:cNvSpPr>
            <p:nvPr/>
          </p:nvSpPr>
          <p:spPr bwMode="auto">
            <a:xfrm flipH="1">
              <a:off x="473" y="2690"/>
              <a:ext cx="758" cy="0"/>
            </a:xfrm>
            <a:prstGeom prst="line">
              <a:avLst/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29" name="Line 30"/>
            <p:cNvSpPr>
              <a:spLocks noChangeShapeType="1"/>
            </p:cNvSpPr>
            <p:nvPr/>
          </p:nvSpPr>
          <p:spPr bwMode="auto">
            <a:xfrm flipH="1">
              <a:off x="469" y="1634"/>
              <a:ext cx="758" cy="0"/>
            </a:xfrm>
            <a:prstGeom prst="line">
              <a:avLst/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0" name="Line 31"/>
            <p:cNvSpPr>
              <a:spLocks noChangeShapeType="1"/>
            </p:cNvSpPr>
            <p:nvPr/>
          </p:nvSpPr>
          <p:spPr bwMode="auto">
            <a:xfrm flipH="1">
              <a:off x="1222" y="2498"/>
              <a:ext cx="0" cy="192"/>
            </a:xfrm>
            <a:prstGeom prst="line">
              <a:avLst/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1" name="Line 32"/>
            <p:cNvSpPr>
              <a:spLocks noChangeShapeType="1"/>
            </p:cNvSpPr>
            <p:nvPr/>
          </p:nvSpPr>
          <p:spPr bwMode="auto">
            <a:xfrm flipH="1">
              <a:off x="1227" y="1634"/>
              <a:ext cx="0" cy="192"/>
            </a:xfrm>
            <a:prstGeom prst="line">
              <a:avLst/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2" name="Line 33"/>
            <p:cNvSpPr>
              <a:spLocks noChangeShapeType="1"/>
            </p:cNvSpPr>
            <p:nvPr/>
          </p:nvSpPr>
          <p:spPr bwMode="auto">
            <a:xfrm flipH="1">
              <a:off x="486" y="2395"/>
              <a:ext cx="0" cy="288"/>
            </a:xfrm>
            <a:prstGeom prst="line">
              <a:avLst/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33" name="Line 34"/>
            <p:cNvSpPr>
              <a:spLocks noChangeShapeType="1"/>
            </p:cNvSpPr>
            <p:nvPr/>
          </p:nvSpPr>
          <p:spPr bwMode="auto">
            <a:xfrm flipH="1">
              <a:off x="483" y="1630"/>
              <a:ext cx="0" cy="288"/>
            </a:xfrm>
            <a:prstGeom prst="line">
              <a:avLst/>
            </a:prstGeom>
            <a:noFill/>
            <a:ln w="38100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34" name="Group 47"/>
            <p:cNvGrpSpPr>
              <a:grpSpLocks/>
            </p:cNvGrpSpPr>
            <p:nvPr/>
          </p:nvGrpSpPr>
          <p:grpSpPr bwMode="auto">
            <a:xfrm>
              <a:off x="294" y="1914"/>
              <a:ext cx="336" cy="480"/>
              <a:chOff x="294" y="1914"/>
              <a:chExt cx="336" cy="480"/>
            </a:xfrm>
          </p:grpSpPr>
          <p:sp>
            <p:nvSpPr>
              <p:cNvPr id="25644" name="Rectangle 45"/>
              <p:cNvSpPr>
                <a:spLocks noChangeArrowheads="1"/>
              </p:cNvSpPr>
              <p:nvPr/>
            </p:nvSpPr>
            <p:spPr bwMode="auto">
              <a:xfrm>
                <a:off x="384" y="1914"/>
                <a:ext cx="192" cy="480"/>
              </a:xfrm>
              <a:prstGeom prst="rect">
                <a:avLst/>
              </a:prstGeom>
              <a:noFill/>
              <a:ln w="38100">
                <a:solidFill>
                  <a:srgbClr val="993366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5645" name="Oval 46"/>
              <p:cNvSpPr>
                <a:spLocks noChangeArrowheads="1"/>
              </p:cNvSpPr>
              <p:nvPr/>
            </p:nvSpPr>
            <p:spPr bwMode="auto">
              <a:xfrm>
                <a:off x="294" y="1962"/>
                <a:ext cx="336" cy="38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25635" name="Group 67"/>
            <p:cNvGrpSpPr>
              <a:grpSpLocks/>
            </p:cNvGrpSpPr>
            <p:nvPr/>
          </p:nvGrpSpPr>
          <p:grpSpPr bwMode="auto">
            <a:xfrm flipH="1">
              <a:off x="1854" y="1816"/>
              <a:ext cx="650" cy="680"/>
              <a:chOff x="3216" y="1836"/>
              <a:chExt cx="718" cy="748"/>
            </a:xfrm>
          </p:grpSpPr>
          <p:sp>
            <p:nvSpPr>
              <p:cNvPr id="25636" name="AutoShape 68"/>
              <p:cNvSpPr>
                <a:spLocks/>
              </p:cNvSpPr>
              <p:nvPr/>
            </p:nvSpPr>
            <p:spPr bwMode="auto">
              <a:xfrm>
                <a:off x="3216" y="2423"/>
                <a:ext cx="154" cy="161"/>
              </a:xfrm>
              <a:prstGeom prst="leftBracket">
                <a:avLst>
                  <a:gd name="adj" fmla="val 52273"/>
                </a:avLst>
              </a:prstGeom>
              <a:noFill/>
              <a:ln w="3810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5637" name="AutoShape 69"/>
              <p:cNvSpPr>
                <a:spLocks/>
              </p:cNvSpPr>
              <p:nvPr/>
            </p:nvSpPr>
            <p:spPr bwMode="auto">
              <a:xfrm>
                <a:off x="3221" y="2100"/>
                <a:ext cx="154" cy="161"/>
              </a:xfrm>
              <a:prstGeom prst="leftBracket">
                <a:avLst>
                  <a:gd name="adj" fmla="val 52273"/>
                </a:avLst>
              </a:prstGeom>
              <a:noFill/>
              <a:ln w="3810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5638" name="AutoShape 70"/>
              <p:cNvSpPr>
                <a:spLocks/>
              </p:cNvSpPr>
              <p:nvPr/>
            </p:nvSpPr>
            <p:spPr bwMode="auto">
              <a:xfrm flipH="1">
                <a:off x="3776" y="2257"/>
                <a:ext cx="154" cy="161"/>
              </a:xfrm>
              <a:prstGeom prst="leftBracket">
                <a:avLst>
                  <a:gd name="adj" fmla="val 52273"/>
                </a:avLst>
              </a:prstGeom>
              <a:noFill/>
              <a:ln w="3810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5639" name="Line 71"/>
              <p:cNvSpPr>
                <a:spLocks noChangeShapeType="1"/>
              </p:cNvSpPr>
              <p:nvPr/>
            </p:nvSpPr>
            <p:spPr bwMode="auto">
              <a:xfrm>
                <a:off x="3360" y="2416"/>
                <a:ext cx="417" cy="0"/>
              </a:xfrm>
              <a:prstGeom prst="line">
                <a:avLst/>
              </a:prstGeom>
              <a:noFill/>
              <a:ln w="3810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0" name="AutoShape 72"/>
              <p:cNvSpPr>
                <a:spLocks/>
              </p:cNvSpPr>
              <p:nvPr/>
            </p:nvSpPr>
            <p:spPr bwMode="auto">
              <a:xfrm flipH="1">
                <a:off x="3784" y="1962"/>
                <a:ext cx="150" cy="128"/>
              </a:xfrm>
              <a:prstGeom prst="leftBracket">
                <a:avLst>
                  <a:gd name="adj" fmla="val 50000"/>
                </a:avLst>
              </a:prstGeom>
              <a:noFill/>
              <a:ln w="3810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5641" name="AutoShape 73"/>
              <p:cNvSpPr>
                <a:spLocks/>
              </p:cNvSpPr>
              <p:nvPr/>
            </p:nvSpPr>
            <p:spPr bwMode="auto">
              <a:xfrm>
                <a:off x="3218" y="1836"/>
                <a:ext cx="150" cy="143"/>
              </a:xfrm>
              <a:prstGeom prst="leftBracket">
                <a:avLst>
                  <a:gd name="adj" fmla="val 50000"/>
                </a:avLst>
              </a:prstGeom>
              <a:noFill/>
              <a:ln w="3810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25642" name="Line 74"/>
              <p:cNvSpPr>
                <a:spLocks noChangeShapeType="1"/>
              </p:cNvSpPr>
              <p:nvPr/>
            </p:nvSpPr>
            <p:spPr bwMode="auto">
              <a:xfrm flipH="1">
                <a:off x="3366" y="1844"/>
                <a:ext cx="474" cy="2"/>
              </a:xfrm>
              <a:prstGeom prst="line">
                <a:avLst/>
              </a:prstGeom>
              <a:noFill/>
              <a:ln w="3810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3" name="Line 75"/>
              <p:cNvSpPr>
                <a:spLocks noChangeShapeType="1"/>
              </p:cNvSpPr>
              <p:nvPr/>
            </p:nvSpPr>
            <p:spPr bwMode="auto">
              <a:xfrm flipH="1">
                <a:off x="3372" y="2101"/>
                <a:ext cx="420" cy="0"/>
              </a:xfrm>
              <a:prstGeom prst="line">
                <a:avLst/>
              </a:prstGeom>
              <a:noFill/>
              <a:ln w="38100">
                <a:solidFill>
                  <a:srgbClr val="9933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5607" name="Rectangle 76"/>
          <p:cNvSpPr>
            <a:spLocks noChangeArrowheads="1"/>
          </p:cNvSpPr>
          <p:nvPr/>
        </p:nvSpPr>
        <p:spPr bwMode="auto">
          <a:xfrm>
            <a:off x="3632200" y="2286000"/>
            <a:ext cx="2641600" cy="2286000"/>
          </a:xfrm>
          <a:prstGeom prst="rect">
            <a:avLst/>
          </a:prstGeom>
          <a:noFill/>
          <a:ln w="38100">
            <a:solidFill>
              <a:srgbClr val="009900"/>
            </a:solidFill>
            <a:prstDash val="lgDash"/>
            <a:miter lim="800000"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5608" name="Rectangle 78"/>
          <p:cNvSpPr>
            <a:spLocks noChangeArrowheads="1"/>
          </p:cNvSpPr>
          <p:nvPr/>
        </p:nvSpPr>
        <p:spPr bwMode="auto">
          <a:xfrm>
            <a:off x="3879850" y="2400300"/>
            <a:ext cx="2146300" cy="2019300"/>
          </a:xfrm>
          <a:prstGeom prst="rect">
            <a:avLst/>
          </a:prstGeom>
          <a:noFill/>
          <a:ln w="38100">
            <a:solidFill>
              <a:srgbClr val="009900"/>
            </a:solidFill>
            <a:prstDash val="lgDash"/>
            <a:miter lim="800000"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grpSp>
        <p:nvGrpSpPr>
          <p:cNvPr id="25609" name="Group 81"/>
          <p:cNvGrpSpPr>
            <a:grpSpLocks/>
          </p:cNvGrpSpPr>
          <p:nvPr/>
        </p:nvGrpSpPr>
        <p:grpSpPr bwMode="auto">
          <a:xfrm>
            <a:off x="6500813" y="2228850"/>
            <a:ext cx="1176337" cy="2438400"/>
            <a:chOff x="3780" y="1404"/>
            <a:chExt cx="684" cy="1536"/>
          </a:xfrm>
        </p:grpSpPr>
        <p:sp>
          <p:nvSpPr>
            <p:cNvPr id="25624" name="Oval 79"/>
            <p:cNvSpPr>
              <a:spLocks noChangeArrowheads="1"/>
            </p:cNvSpPr>
            <p:nvPr/>
          </p:nvSpPr>
          <p:spPr bwMode="auto">
            <a:xfrm>
              <a:off x="3792" y="1584"/>
              <a:ext cx="528" cy="115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25" name="Oval 80"/>
            <p:cNvSpPr>
              <a:spLocks noChangeArrowheads="1"/>
            </p:cNvSpPr>
            <p:nvPr/>
          </p:nvSpPr>
          <p:spPr bwMode="auto">
            <a:xfrm>
              <a:off x="3780" y="1404"/>
              <a:ext cx="684" cy="1536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</p:grpSp>
      <p:grpSp>
        <p:nvGrpSpPr>
          <p:cNvPr id="25610" name="Group 82"/>
          <p:cNvGrpSpPr>
            <a:grpSpLocks/>
          </p:cNvGrpSpPr>
          <p:nvPr/>
        </p:nvGrpSpPr>
        <p:grpSpPr bwMode="auto">
          <a:xfrm flipH="1">
            <a:off x="2290763" y="2209800"/>
            <a:ext cx="1135062" cy="2438400"/>
            <a:chOff x="3780" y="1404"/>
            <a:chExt cx="684" cy="1536"/>
          </a:xfrm>
        </p:grpSpPr>
        <p:sp>
          <p:nvSpPr>
            <p:cNvPr id="25622" name="Oval 83"/>
            <p:cNvSpPr>
              <a:spLocks noChangeArrowheads="1"/>
            </p:cNvSpPr>
            <p:nvPr/>
          </p:nvSpPr>
          <p:spPr bwMode="auto">
            <a:xfrm>
              <a:off x="3792" y="1584"/>
              <a:ext cx="528" cy="115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623" name="Oval 84"/>
            <p:cNvSpPr>
              <a:spLocks noChangeArrowheads="1"/>
            </p:cNvSpPr>
            <p:nvPr/>
          </p:nvSpPr>
          <p:spPr bwMode="auto">
            <a:xfrm>
              <a:off x="3780" y="1404"/>
              <a:ext cx="684" cy="1536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5611" name="Text Box 86"/>
          <p:cNvSpPr txBox="1">
            <a:spLocks noChangeArrowheads="1"/>
          </p:cNvSpPr>
          <p:nvPr/>
        </p:nvSpPr>
        <p:spPr bwMode="auto">
          <a:xfrm>
            <a:off x="2724150" y="320040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5050"/>
                </a:solidFill>
                <a:latin typeface="Arial Black" pitchFamily="34" charset="0"/>
              </a:rPr>
              <a:t>P</a:t>
            </a:r>
          </a:p>
        </p:txBody>
      </p:sp>
      <p:sp>
        <p:nvSpPr>
          <p:cNvPr id="25612" name="Text Box 87"/>
          <p:cNvSpPr txBox="1">
            <a:spLocks noChangeArrowheads="1"/>
          </p:cNvSpPr>
          <p:nvPr/>
        </p:nvSpPr>
        <p:spPr bwMode="auto">
          <a:xfrm>
            <a:off x="6769100" y="3200400"/>
            <a:ext cx="438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5050"/>
                </a:solidFill>
                <a:latin typeface="Arial Black" pitchFamily="34" charset="0"/>
              </a:rPr>
              <a:t>S</a:t>
            </a:r>
          </a:p>
        </p:txBody>
      </p:sp>
      <p:sp>
        <p:nvSpPr>
          <p:cNvPr id="25613" name="Text Box 88"/>
          <p:cNvSpPr txBox="1">
            <a:spLocks noChangeArrowheads="1"/>
          </p:cNvSpPr>
          <p:nvPr/>
        </p:nvSpPr>
        <p:spPr bwMode="auto">
          <a:xfrm>
            <a:off x="7264400" y="1749425"/>
            <a:ext cx="198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Arial" charset="0"/>
              </a:rPr>
              <a:t>WASTED FLUX</a:t>
            </a:r>
          </a:p>
        </p:txBody>
      </p:sp>
      <p:sp>
        <p:nvSpPr>
          <p:cNvPr id="25614" name="Text Box 89"/>
          <p:cNvSpPr txBox="1">
            <a:spLocks noChangeArrowheads="1"/>
          </p:cNvSpPr>
          <p:nvPr/>
        </p:nvSpPr>
        <p:spPr bwMode="auto">
          <a:xfrm>
            <a:off x="660400" y="1752600"/>
            <a:ext cx="198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Arial" charset="0"/>
              </a:rPr>
              <a:t>WASTED FLUX</a:t>
            </a:r>
          </a:p>
        </p:txBody>
      </p:sp>
      <p:sp>
        <p:nvSpPr>
          <p:cNvPr id="25615" name="Line 90"/>
          <p:cNvSpPr>
            <a:spLocks noChangeShapeType="1"/>
          </p:cNvSpPr>
          <p:nvPr/>
        </p:nvSpPr>
        <p:spPr bwMode="auto">
          <a:xfrm flipH="1">
            <a:off x="7346950" y="2133600"/>
            <a:ext cx="660400" cy="1524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16" name="Line 91"/>
          <p:cNvSpPr>
            <a:spLocks noChangeShapeType="1"/>
          </p:cNvSpPr>
          <p:nvPr/>
        </p:nvSpPr>
        <p:spPr bwMode="auto">
          <a:xfrm>
            <a:off x="1981200" y="2057400"/>
            <a:ext cx="495300" cy="3810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17" name="Text Box 92"/>
          <p:cNvSpPr txBox="1">
            <a:spLocks noChangeArrowheads="1"/>
          </p:cNvSpPr>
          <p:nvPr/>
        </p:nvSpPr>
        <p:spPr bwMode="auto">
          <a:xfrm>
            <a:off x="4340225" y="3092450"/>
            <a:ext cx="11906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009900"/>
                </a:solidFill>
                <a:latin typeface="Arial" charset="0"/>
              </a:rPr>
              <a:t>USEFUL</a:t>
            </a:r>
          </a:p>
          <a:p>
            <a:pPr algn="ctr"/>
            <a:r>
              <a:rPr lang="en-US" sz="1800" b="1">
                <a:latin typeface="Arial" charset="0"/>
              </a:rPr>
              <a:t> </a:t>
            </a:r>
            <a:r>
              <a:rPr lang="en-US" sz="1800" b="1">
                <a:solidFill>
                  <a:srgbClr val="009900"/>
                </a:solidFill>
                <a:latin typeface="Arial" charset="0"/>
              </a:rPr>
              <a:t>FLUX</a:t>
            </a:r>
          </a:p>
        </p:txBody>
      </p:sp>
      <p:sp>
        <p:nvSpPr>
          <p:cNvPr id="25618" name="Line 93"/>
          <p:cNvSpPr>
            <a:spLocks noChangeShapeType="1"/>
          </p:cNvSpPr>
          <p:nvPr/>
        </p:nvSpPr>
        <p:spPr bwMode="auto">
          <a:xfrm flipV="1">
            <a:off x="4953000" y="3683000"/>
            <a:ext cx="0" cy="7366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619" name="Line 94"/>
          <p:cNvSpPr>
            <a:spLocks noChangeShapeType="1"/>
          </p:cNvSpPr>
          <p:nvPr/>
        </p:nvSpPr>
        <p:spPr bwMode="auto">
          <a:xfrm flipV="1">
            <a:off x="4953000" y="2438400"/>
            <a:ext cx="0" cy="6858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595282" y="3286124"/>
            <a:ext cx="390585" cy="285753"/>
            <a:chOff x="1704895" y="2285993"/>
            <a:chExt cx="1962221" cy="914400"/>
          </a:xfrm>
        </p:grpSpPr>
        <p:sp>
          <p:nvSpPr>
            <p:cNvPr id="74" name="Arc 52"/>
            <p:cNvSpPr>
              <a:spLocks/>
            </p:cNvSpPr>
            <p:nvPr/>
          </p:nvSpPr>
          <p:spPr bwMode="auto">
            <a:xfrm rot="16200000">
              <a:off x="1953296" y="2037592"/>
              <a:ext cx="488585" cy="985387"/>
            </a:xfrm>
            <a:custGeom>
              <a:avLst/>
              <a:gdLst>
                <a:gd name="T0" fmla="*/ 0 w 21600"/>
                <a:gd name="T1" fmla="*/ 0 h 43131"/>
                <a:gd name="T2" fmla="*/ 0 w 21600"/>
                <a:gd name="T3" fmla="*/ 0 h 43131"/>
                <a:gd name="T4" fmla="*/ 0 w 21600"/>
                <a:gd name="T5" fmla="*/ 0 h 43131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31"/>
                <a:gd name="T11" fmla="*/ 21600 w 21600"/>
                <a:gd name="T12" fmla="*/ 43131 h 431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31" fill="none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</a:path>
                <a:path w="21600" h="43131" stroke="0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  <a:lnTo>
                    <a:pt x="0" y="21558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5" name="Arc 53"/>
            <p:cNvSpPr>
              <a:spLocks/>
            </p:cNvSpPr>
            <p:nvPr/>
          </p:nvSpPr>
          <p:spPr bwMode="auto">
            <a:xfrm rot="5400000" flipV="1">
              <a:off x="2930130" y="2463407"/>
              <a:ext cx="488585" cy="985387"/>
            </a:xfrm>
            <a:custGeom>
              <a:avLst/>
              <a:gdLst>
                <a:gd name="T0" fmla="*/ 0 w 21600"/>
                <a:gd name="T1" fmla="*/ 0 h 43131"/>
                <a:gd name="T2" fmla="*/ 0 w 21600"/>
                <a:gd name="T3" fmla="*/ 0 h 43131"/>
                <a:gd name="T4" fmla="*/ 0 w 21600"/>
                <a:gd name="T5" fmla="*/ 0 h 43131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31"/>
                <a:gd name="T11" fmla="*/ 21600 w 21600"/>
                <a:gd name="T12" fmla="*/ 43131 h 431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31" fill="none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</a:path>
                <a:path w="21600" h="43131" stroke="0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  <a:lnTo>
                    <a:pt x="0" y="21558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0" y="-27384"/>
            <a:ext cx="9906000" cy="646331"/>
          </a:xfrm>
          <a:prstGeom prst="rect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b="1" u="sng" dirty="0">
                <a:solidFill>
                  <a:srgbClr val="FFFF00"/>
                </a:solidFill>
                <a:latin typeface="Arial Black" panose="020B0A04020102020204" pitchFamily="34" charset="0"/>
              </a:rPr>
              <a:t>FLUX LEAKAGE LOSS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172"/>
          <p:cNvSpPr txBox="1">
            <a:spLocks noChangeArrowheads="1"/>
          </p:cNvSpPr>
          <p:nvPr/>
        </p:nvSpPr>
        <p:spPr bwMode="auto">
          <a:xfrm>
            <a:off x="4705350" y="5562600"/>
            <a:ext cx="419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9900"/>
                </a:solidFill>
                <a:latin typeface="Arial Black" pitchFamily="34" charset="0"/>
              </a:rPr>
              <a:t>0</a:t>
            </a:r>
          </a:p>
        </p:txBody>
      </p:sp>
      <p:sp>
        <p:nvSpPr>
          <p:cNvPr id="26628" name="Text Box 174"/>
          <p:cNvSpPr txBox="1">
            <a:spLocks noChangeArrowheads="1"/>
          </p:cNvSpPr>
          <p:nvPr/>
        </p:nvSpPr>
        <p:spPr bwMode="auto">
          <a:xfrm>
            <a:off x="2063750" y="5562600"/>
            <a:ext cx="309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9900"/>
                </a:solidFill>
                <a:latin typeface="Arial Black" pitchFamily="34" charset="0"/>
              </a:rPr>
              <a:t>-</a:t>
            </a:r>
          </a:p>
        </p:txBody>
      </p:sp>
      <p:sp>
        <p:nvSpPr>
          <p:cNvPr id="26629" name="Text Box 175"/>
          <p:cNvSpPr txBox="1">
            <a:spLocks noChangeArrowheads="1"/>
          </p:cNvSpPr>
          <p:nvPr/>
        </p:nvSpPr>
        <p:spPr bwMode="auto">
          <a:xfrm>
            <a:off x="644525" y="5813425"/>
            <a:ext cx="8410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u="sng">
                <a:solidFill>
                  <a:srgbClr val="CC3300"/>
                </a:solidFill>
              </a:rPr>
              <a:t>MAGNETIZING FORCE</a:t>
            </a:r>
          </a:p>
        </p:txBody>
      </p:sp>
      <p:sp>
        <p:nvSpPr>
          <p:cNvPr id="26630" name="Text Box 176"/>
          <p:cNvSpPr txBox="1">
            <a:spLocks noChangeArrowheads="1"/>
          </p:cNvSpPr>
          <p:nvPr/>
        </p:nvSpPr>
        <p:spPr bwMode="auto">
          <a:xfrm rot="-5400000">
            <a:off x="-990600" y="3178175"/>
            <a:ext cx="3962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u="sng">
                <a:solidFill>
                  <a:srgbClr val="0000FF"/>
                </a:solidFill>
              </a:rPr>
              <a:t>FLUX DENSITY IN CORE</a:t>
            </a:r>
          </a:p>
        </p:txBody>
      </p:sp>
      <p:grpSp>
        <p:nvGrpSpPr>
          <p:cNvPr id="26631" name="Group 180"/>
          <p:cNvGrpSpPr>
            <a:grpSpLocks/>
          </p:cNvGrpSpPr>
          <p:nvPr/>
        </p:nvGrpSpPr>
        <p:grpSpPr bwMode="auto">
          <a:xfrm>
            <a:off x="1238250" y="1157288"/>
            <a:ext cx="7186613" cy="4648200"/>
            <a:chOff x="720" y="768"/>
            <a:chExt cx="4179" cy="2928"/>
          </a:xfrm>
        </p:grpSpPr>
        <p:grpSp>
          <p:nvGrpSpPr>
            <p:cNvPr id="26632" name="Group 177"/>
            <p:cNvGrpSpPr>
              <a:grpSpLocks/>
            </p:cNvGrpSpPr>
            <p:nvPr/>
          </p:nvGrpSpPr>
          <p:grpSpPr bwMode="auto">
            <a:xfrm>
              <a:off x="1152" y="864"/>
              <a:ext cx="3456" cy="2608"/>
              <a:chOff x="1152" y="864"/>
              <a:chExt cx="3456" cy="2608"/>
            </a:xfrm>
          </p:grpSpPr>
          <p:sp>
            <p:nvSpPr>
              <p:cNvPr id="26655" name="Rectangle 120"/>
              <p:cNvSpPr>
                <a:spLocks noChangeArrowheads="1"/>
              </p:cNvSpPr>
              <p:nvPr/>
            </p:nvSpPr>
            <p:spPr bwMode="auto">
              <a:xfrm>
                <a:off x="4176" y="3146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56" name="Rectangle 119"/>
              <p:cNvSpPr>
                <a:spLocks noChangeArrowheads="1"/>
              </p:cNvSpPr>
              <p:nvPr/>
            </p:nvSpPr>
            <p:spPr bwMode="auto">
              <a:xfrm>
                <a:off x="3744" y="3146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57" name="Rectangle 118"/>
              <p:cNvSpPr>
                <a:spLocks noChangeArrowheads="1"/>
              </p:cNvSpPr>
              <p:nvPr/>
            </p:nvSpPr>
            <p:spPr bwMode="auto">
              <a:xfrm>
                <a:off x="3312" y="3146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58" name="Rectangle 117"/>
              <p:cNvSpPr>
                <a:spLocks noChangeArrowheads="1"/>
              </p:cNvSpPr>
              <p:nvPr/>
            </p:nvSpPr>
            <p:spPr bwMode="auto">
              <a:xfrm>
                <a:off x="2880" y="3146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59" name="Rectangle 116"/>
              <p:cNvSpPr>
                <a:spLocks noChangeArrowheads="1"/>
              </p:cNvSpPr>
              <p:nvPr/>
            </p:nvSpPr>
            <p:spPr bwMode="auto">
              <a:xfrm>
                <a:off x="2448" y="3146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60" name="Rectangle 115"/>
              <p:cNvSpPr>
                <a:spLocks noChangeArrowheads="1"/>
              </p:cNvSpPr>
              <p:nvPr/>
            </p:nvSpPr>
            <p:spPr bwMode="auto">
              <a:xfrm>
                <a:off x="2016" y="3146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61" name="Rectangle 114"/>
              <p:cNvSpPr>
                <a:spLocks noChangeArrowheads="1"/>
              </p:cNvSpPr>
              <p:nvPr/>
            </p:nvSpPr>
            <p:spPr bwMode="auto">
              <a:xfrm>
                <a:off x="1584" y="3146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62" name="Rectangle 113"/>
              <p:cNvSpPr>
                <a:spLocks noChangeArrowheads="1"/>
              </p:cNvSpPr>
              <p:nvPr/>
            </p:nvSpPr>
            <p:spPr bwMode="auto">
              <a:xfrm>
                <a:off x="1152" y="3146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63" name="Rectangle 112"/>
              <p:cNvSpPr>
                <a:spLocks noChangeArrowheads="1"/>
              </p:cNvSpPr>
              <p:nvPr/>
            </p:nvSpPr>
            <p:spPr bwMode="auto">
              <a:xfrm>
                <a:off x="4176" y="2820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64" name="Rectangle 111"/>
              <p:cNvSpPr>
                <a:spLocks noChangeArrowheads="1"/>
              </p:cNvSpPr>
              <p:nvPr/>
            </p:nvSpPr>
            <p:spPr bwMode="auto">
              <a:xfrm>
                <a:off x="3744" y="2820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65" name="Rectangle 110"/>
              <p:cNvSpPr>
                <a:spLocks noChangeArrowheads="1"/>
              </p:cNvSpPr>
              <p:nvPr/>
            </p:nvSpPr>
            <p:spPr bwMode="auto">
              <a:xfrm>
                <a:off x="3312" y="2820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66" name="Rectangle 109"/>
              <p:cNvSpPr>
                <a:spLocks noChangeArrowheads="1"/>
              </p:cNvSpPr>
              <p:nvPr/>
            </p:nvSpPr>
            <p:spPr bwMode="auto">
              <a:xfrm>
                <a:off x="2880" y="2820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67" name="Rectangle 108"/>
              <p:cNvSpPr>
                <a:spLocks noChangeArrowheads="1"/>
              </p:cNvSpPr>
              <p:nvPr/>
            </p:nvSpPr>
            <p:spPr bwMode="auto">
              <a:xfrm>
                <a:off x="2448" y="2820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68" name="Rectangle 107"/>
              <p:cNvSpPr>
                <a:spLocks noChangeArrowheads="1"/>
              </p:cNvSpPr>
              <p:nvPr/>
            </p:nvSpPr>
            <p:spPr bwMode="auto">
              <a:xfrm>
                <a:off x="2016" y="2820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69" name="Rectangle 106"/>
              <p:cNvSpPr>
                <a:spLocks noChangeArrowheads="1"/>
              </p:cNvSpPr>
              <p:nvPr/>
            </p:nvSpPr>
            <p:spPr bwMode="auto">
              <a:xfrm>
                <a:off x="1584" y="2820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70" name="Rectangle 105"/>
              <p:cNvSpPr>
                <a:spLocks noChangeArrowheads="1"/>
              </p:cNvSpPr>
              <p:nvPr/>
            </p:nvSpPr>
            <p:spPr bwMode="auto">
              <a:xfrm>
                <a:off x="1152" y="2820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71" name="Rectangle 104"/>
              <p:cNvSpPr>
                <a:spLocks noChangeArrowheads="1"/>
              </p:cNvSpPr>
              <p:nvPr/>
            </p:nvSpPr>
            <p:spPr bwMode="auto">
              <a:xfrm>
                <a:off x="4176" y="2494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72" name="Rectangle 103"/>
              <p:cNvSpPr>
                <a:spLocks noChangeArrowheads="1"/>
              </p:cNvSpPr>
              <p:nvPr/>
            </p:nvSpPr>
            <p:spPr bwMode="auto">
              <a:xfrm>
                <a:off x="3744" y="2494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73" name="Rectangle 102"/>
              <p:cNvSpPr>
                <a:spLocks noChangeArrowheads="1"/>
              </p:cNvSpPr>
              <p:nvPr/>
            </p:nvSpPr>
            <p:spPr bwMode="auto">
              <a:xfrm>
                <a:off x="3312" y="2494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74" name="Rectangle 101"/>
              <p:cNvSpPr>
                <a:spLocks noChangeArrowheads="1"/>
              </p:cNvSpPr>
              <p:nvPr/>
            </p:nvSpPr>
            <p:spPr bwMode="auto">
              <a:xfrm>
                <a:off x="2880" y="2494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75" name="Rectangle 100"/>
              <p:cNvSpPr>
                <a:spLocks noChangeArrowheads="1"/>
              </p:cNvSpPr>
              <p:nvPr/>
            </p:nvSpPr>
            <p:spPr bwMode="auto">
              <a:xfrm>
                <a:off x="2448" y="2494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76" name="Rectangle 99"/>
              <p:cNvSpPr>
                <a:spLocks noChangeArrowheads="1"/>
              </p:cNvSpPr>
              <p:nvPr/>
            </p:nvSpPr>
            <p:spPr bwMode="auto">
              <a:xfrm>
                <a:off x="2016" y="2494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77" name="Rectangle 98"/>
              <p:cNvSpPr>
                <a:spLocks noChangeArrowheads="1"/>
              </p:cNvSpPr>
              <p:nvPr/>
            </p:nvSpPr>
            <p:spPr bwMode="auto">
              <a:xfrm>
                <a:off x="1584" y="2494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78" name="Rectangle 97"/>
              <p:cNvSpPr>
                <a:spLocks noChangeArrowheads="1"/>
              </p:cNvSpPr>
              <p:nvPr/>
            </p:nvSpPr>
            <p:spPr bwMode="auto">
              <a:xfrm>
                <a:off x="1152" y="2494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79" name="Rectangle 96"/>
              <p:cNvSpPr>
                <a:spLocks noChangeArrowheads="1"/>
              </p:cNvSpPr>
              <p:nvPr/>
            </p:nvSpPr>
            <p:spPr bwMode="auto">
              <a:xfrm>
                <a:off x="4176" y="2168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80" name="Rectangle 95"/>
              <p:cNvSpPr>
                <a:spLocks noChangeArrowheads="1"/>
              </p:cNvSpPr>
              <p:nvPr/>
            </p:nvSpPr>
            <p:spPr bwMode="auto">
              <a:xfrm>
                <a:off x="3744" y="2168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81" name="Rectangle 94"/>
              <p:cNvSpPr>
                <a:spLocks noChangeArrowheads="1"/>
              </p:cNvSpPr>
              <p:nvPr/>
            </p:nvSpPr>
            <p:spPr bwMode="auto">
              <a:xfrm>
                <a:off x="3312" y="2168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82" name="Rectangle 93"/>
              <p:cNvSpPr>
                <a:spLocks noChangeArrowheads="1"/>
              </p:cNvSpPr>
              <p:nvPr/>
            </p:nvSpPr>
            <p:spPr bwMode="auto">
              <a:xfrm>
                <a:off x="2880" y="2168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83" name="Rectangle 92"/>
              <p:cNvSpPr>
                <a:spLocks noChangeArrowheads="1"/>
              </p:cNvSpPr>
              <p:nvPr/>
            </p:nvSpPr>
            <p:spPr bwMode="auto">
              <a:xfrm>
                <a:off x="2448" y="2168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84" name="Rectangle 91"/>
              <p:cNvSpPr>
                <a:spLocks noChangeArrowheads="1"/>
              </p:cNvSpPr>
              <p:nvPr/>
            </p:nvSpPr>
            <p:spPr bwMode="auto">
              <a:xfrm>
                <a:off x="2016" y="2168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85" name="Rectangle 90"/>
              <p:cNvSpPr>
                <a:spLocks noChangeArrowheads="1"/>
              </p:cNvSpPr>
              <p:nvPr/>
            </p:nvSpPr>
            <p:spPr bwMode="auto">
              <a:xfrm>
                <a:off x="1584" y="2168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86" name="Rectangle 89"/>
              <p:cNvSpPr>
                <a:spLocks noChangeArrowheads="1"/>
              </p:cNvSpPr>
              <p:nvPr/>
            </p:nvSpPr>
            <p:spPr bwMode="auto">
              <a:xfrm>
                <a:off x="1152" y="2168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87" name="Rectangle 88"/>
              <p:cNvSpPr>
                <a:spLocks noChangeArrowheads="1"/>
              </p:cNvSpPr>
              <p:nvPr/>
            </p:nvSpPr>
            <p:spPr bwMode="auto">
              <a:xfrm>
                <a:off x="4176" y="1842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88" name="Rectangle 87"/>
              <p:cNvSpPr>
                <a:spLocks noChangeArrowheads="1"/>
              </p:cNvSpPr>
              <p:nvPr/>
            </p:nvSpPr>
            <p:spPr bwMode="auto">
              <a:xfrm>
                <a:off x="3744" y="1842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89" name="Rectangle 86"/>
              <p:cNvSpPr>
                <a:spLocks noChangeArrowheads="1"/>
              </p:cNvSpPr>
              <p:nvPr/>
            </p:nvSpPr>
            <p:spPr bwMode="auto">
              <a:xfrm>
                <a:off x="3312" y="1842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90" name="Rectangle 85"/>
              <p:cNvSpPr>
                <a:spLocks noChangeArrowheads="1"/>
              </p:cNvSpPr>
              <p:nvPr/>
            </p:nvSpPr>
            <p:spPr bwMode="auto">
              <a:xfrm>
                <a:off x="2880" y="1842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91" name="Rectangle 84"/>
              <p:cNvSpPr>
                <a:spLocks noChangeArrowheads="1"/>
              </p:cNvSpPr>
              <p:nvPr/>
            </p:nvSpPr>
            <p:spPr bwMode="auto">
              <a:xfrm>
                <a:off x="2448" y="1842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92" name="Rectangle 83"/>
              <p:cNvSpPr>
                <a:spLocks noChangeArrowheads="1"/>
              </p:cNvSpPr>
              <p:nvPr/>
            </p:nvSpPr>
            <p:spPr bwMode="auto">
              <a:xfrm>
                <a:off x="2016" y="1842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93" name="Rectangle 82"/>
              <p:cNvSpPr>
                <a:spLocks noChangeArrowheads="1"/>
              </p:cNvSpPr>
              <p:nvPr/>
            </p:nvSpPr>
            <p:spPr bwMode="auto">
              <a:xfrm>
                <a:off x="1584" y="1842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94" name="Rectangle 81"/>
              <p:cNvSpPr>
                <a:spLocks noChangeArrowheads="1"/>
              </p:cNvSpPr>
              <p:nvPr/>
            </p:nvSpPr>
            <p:spPr bwMode="auto">
              <a:xfrm>
                <a:off x="1152" y="1842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95" name="Rectangle 80"/>
              <p:cNvSpPr>
                <a:spLocks noChangeArrowheads="1"/>
              </p:cNvSpPr>
              <p:nvPr/>
            </p:nvSpPr>
            <p:spPr bwMode="auto">
              <a:xfrm>
                <a:off x="4176" y="1516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96" name="Rectangle 79"/>
              <p:cNvSpPr>
                <a:spLocks noChangeArrowheads="1"/>
              </p:cNvSpPr>
              <p:nvPr/>
            </p:nvSpPr>
            <p:spPr bwMode="auto">
              <a:xfrm>
                <a:off x="3744" y="1516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97" name="Rectangle 78"/>
              <p:cNvSpPr>
                <a:spLocks noChangeArrowheads="1"/>
              </p:cNvSpPr>
              <p:nvPr/>
            </p:nvSpPr>
            <p:spPr bwMode="auto">
              <a:xfrm>
                <a:off x="3312" y="1516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98" name="Rectangle 77"/>
              <p:cNvSpPr>
                <a:spLocks noChangeArrowheads="1"/>
              </p:cNvSpPr>
              <p:nvPr/>
            </p:nvSpPr>
            <p:spPr bwMode="auto">
              <a:xfrm>
                <a:off x="2880" y="1516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699" name="Rectangle 76"/>
              <p:cNvSpPr>
                <a:spLocks noChangeArrowheads="1"/>
              </p:cNvSpPr>
              <p:nvPr/>
            </p:nvSpPr>
            <p:spPr bwMode="auto">
              <a:xfrm>
                <a:off x="2448" y="1516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00" name="Rectangle 75"/>
              <p:cNvSpPr>
                <a:spLocks noChangeArrowheads="1"/>
              </p:cNvSpPr>
              <p:nvPr/>
            </p:nvSpPr>
            <p:spPr bwMode="auto">
              <a:xfrm>
                <a:off x="2016" y="1516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01" name="Rectangle 74"/>
              <p:cNvSpPr>
                <a:spLocks noChangeArrowheads="1"/>
              </p:cNvSpPr>
              <p:nvPr/>
            </p:nvSpPr>
            <p:spPr bwMode="auto">
              <a:xfrm>
                <a:off x="1584" y="1516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02" name="Rectangle 73"/>
              <p:cNvSpPr>
                <a:spLocks noChangeArrowheads="1"/>
              </p:cNvSpPr>
              <p:nvPr/>
            </p:nvSpPr>
            <p:spPr bwMode="auto">
              <a:xfrm>
                <a:off x="1152" y="1516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03" name="Rectangle 72"/>
              <p:cNvSpPr>
                <a:spLocks noChangeArrowheads="1"/>
              </p:cNvSpPr>
              <p:nvPr/>
            </p:nvSpPr>
            <p:spPr bwMode="auto">
              <a:xfrm>
                <a:off x="4176" y="1190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04" name="Rectangle 71"/>
              <p:cNvSpPr>
                <a:spLocks noChangeArrowheads="1"/>
              </p:cNvSpPr>
              <p:nvPr/>
            </p:nvSpPr>
            <p:spPr bwMode="auto">
              <a:xfrm>
                <a:off x="3744" y="1190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05" name="Rectangle 70"/>
              <p:cNvSpPr>
                <a:spLocks noChangeArrowheads="1"/>
              </p:cNvSpPr>
              <p:nvPr/>
            </p:nvSpPr>
            <p:spPr bwMode="auto">
              <a:xfrm>
                <a:off x="3312" y="1190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06" name="Rectangle 69"/>
              <p:cNvSpPr>
                <a:spLocks noChangeArrowheads="1"/>
              </p:cNvSpPr>
              <p:nvPr/>
            </p:nvSpPr>
            <p:spPr bwMode="auto">
              <a:xfrm>
                <a:off x="2880" y="1190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07" name="Rectangle 68"/>
              <p:cNvSpPr>
                <a:spLocks noChangeArrowheads="1"/>
              </p:cNvSpPr>
              <p:nvPr/>
            </p:nvSpPr>
            <p:spPr bwMode="auto">
              <a:xfrm>
                <a:off x="2448" y="1190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08" name="Rectangle 67"/>
              <p:cNvSpPr>
                <a:spLocks noChangeArrowheads="1"/>
              </p:cNvSpPr>
              <p:nvPr/>
            </p:nvSpPr>
            <p:spPr bwMode="auto">
              <a:xfrm>
                <a:off x="2016" y="1190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09" name="Rectangle 66"/>
              <p:cNvSpPr>
                <a:spLocks noChangeArrowheads="1"/>
              </p:cNvSpPr>
              <p:nvPr/>
            </p:nvSpPr>
            <p:spPr bwMode="auto">
              <a:xfrm>
                <a:off x="1584" y="1190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10" name="Rectangle 65"/>
              <p:cNvSpPr>
                <a:spLocks noChangeArrowheads="1"/>
              </p:cNvSpPr>
              <p:nvPr/>
            </p:nvSpPr>
            <p:spPr bwMode="auto">
              <a:xfrm>
                <a:off x="1152" y="1190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11" name="Rectangle 64"/>
              <p:cNvSpPr>
                <a:spLocks noChangeArrowheads="1"/>
              </p:cNvSpPr>
              <p:nvPr/>
            </p:nvSpPr>
            <p:spPr bwMode="auto">
              <a:xfrm>
                <a:off x="4176" y="864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12" name="Rectangle 63"/>
              <p:cNvSpPr>
                <a:spLocks noChangeArrowheads="1"/>
              </p:cNvSpPr>
              <p:nvPr/>
            </p:nvSpPr>
            <p:spPr bwMode="auto">
              <a:xfrm>
                <a:off x="3744" y="864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13" name="Rectangle 62"/>
              <p:cNvSpPr>
                <a:spLocks noChangeArrowheads="1"/>
              </p:cNvSpPr>
              <p:nvPr/>
            </p:nvSpPr>
            <p:spPr bwMode="auto">
              <a:xfrm>
                <a:off x="3312" y="864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14" name="Rectangle 61"/>
              <p:cNvSpPr>
                <a:spLocks noChangeArrowheads="1"/>
              </p:cNvSpPr>
              <p:nvPr/>
            </p:nvSpPr>
            <p:spPr bwMode="auto">
              <a:xfrm>
                <a:off x="2880" y="864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15" name="Rectangle 60"/>
              <p:cNvSpPr>
                <a:spLocks noChangeArrowheads="1"/>
              </p:cNvSpPr>
              <p:nvPr/>
            </p:nvSpPr>
            <p:spPr bwMode="auto">
              <a:xfrm>
                <a:off x="2448" y="864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16" name="Rectangle 59"/>
              <p:cNvSpPr>
                <a:spLocks noChangeArrowheads="1"/>
              </p:cNvSpPr>
              <p:nvPr/>
            </p:nvSpPr>
            <p:spPr bwMode="auto">
              <a:xfrm>
                <a:off x="2016" y="864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17" name="Rectangle 58"/>
              <p:cNvSpPr>
                <a:spLocks noChangeArrowheads="1"/>
              </p:cNvSpPr>
              <p:nvPr/>
            </p:nvSpPr>
            <p:spPr bwMode="auto">
              <a:xfrm>
                <a:off x="1584" y="864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18" name="Rectangle 57"/>
              <p:cNvSpPr>
                <a:spLocks noChangeArrowheads="1"/>
              </p:cNvSpPr>
              <p:nvPr/>
            </p:nvSpPr>
            <p:spPr bwMode="auto">
              <a:xfrm>
                <a:off x="1152" y="864"/>
                <a:ext cx="432" cy="326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20000"/>
                  </a:spcBef>
                </a:pPr>
                <a:endParaRPr lang="en-US" sz="28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719" name="Line 121"/>
              <p:cNvSpPr>
                <a:spLocks noChangeShapeType="1"/>
              </p:cNvSpPr>
              <p:nvPr/>
            </p:nvSpPr>
            <p:spPr bwMode="auto">
              <a:xfrm>
                <a:off x="1152" y="864"/>
                <a:ext cx="3456" cy="0"/>
              </a:xfrm>
              <a:prstGeom prst="line">
                <a:avLst/>
              </a:prstGeom>
              <a:noFill/>
              <a:ln w="28575" cap="sq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20" name="Line 122"/>
              <p:cNvSpPr>
                <a:spLocks noChangeShapeType="1"/>
              </p:cNvSpPr>
              <p:nvPr/>
            </p:nvSpPr>
            <p:spPr bwMode="auto">
              <a:xfrm>
                <a:off x="1152" y="1190"/>
                <a:ext cx="3456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21" name="Line 123"/>
              <p:cNvSpPr>
                <a:spLocks noChangeShapeType="1"/>
              </p:cNvSpPr>
              <p:nvPr/>
            </p:nvSpPr>
            <p:spPr bwMode="auto">
              <a:xfrm>
                <a:off x="1152" y="1516"/>
                <a:ext cx="3456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22" name="Line 124"/>
              <p:cNvSpPr>
                <a:spLocks noChangeShapeType="1"/>
              </p:cNvSpPr>
              <p:nvPr/>
            </p:nvSpPr>
            <p:spPr bwMode="auto">
              <a:xfrm>
                <a:off x="1152" y="1842"/>
                <a:ext cx="3456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23" name="Line 125"/>
              <p:cNvSpPr>
                <a:spLocks noChangeShapeType="1"/>
              </p:cNvSpPr>
              <p:nvPr/>
            </p:nvSpPr>
            <p:spPr bwMode="auto">
              <a:xfrm>
                <a:off x="1152" y="2168"/>
                <a:ext cx="3456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24" name="Line 126"/>
              <p:cNvSpPr>
                <a:spLocks noChangeShapeType="1"/>
              </p:cNvSpPr>
              <p:nvPr/>
            </p:nvSpPr>
            <p:spPr bwMode="auto">
              <a:xfrm>
                <a:off x="1152" y="2494"/>
                <a:ext cx="3456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25" name="Line 127"/>
              <p:cNvSpPr>
                <a:spLocks noChangeShapeType="1"/>
              </p:cNvSpPr>
              <p:nvPr/>
            </p:nvSpPr>
            <p:spPr bwMode="auto">
              <a:xfrm>
                <a:off x="1152" y="2820"/>
                <a:ext cx="3456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26" name="Line 128"/>
              <p:cNvSpPr>
                <a:spLocks noChangeShapeType="1"/>
              </p:cNvSpPr>
              <p:nvPr/>
            </p:nvSpPr>
            <p:spPr bwMode="auto">
              <a:xfrm>
                <a:off x="1152" y="3146"/>
                <a:ext cx="3456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27" name="Line 129"/>
              <p:cNvSpPr>
                <a:spLocks noChangeShapeType="1"/>
              </p:cNvSpPr>
              <p:nvPr/>
            </p:nvSpPr>
            <p:spPr bwMode="auto">
              <a:xfrm>
                <a:off x="1152" y="3472"/>
                <a:ext cx="3456" cy="0"/>
              </a:xfrm>
              <a:prstGeom prst="line">
                <a:avLst/>
              </a:prstGeom>
              <a:noFill/>
              <a:ln w="28575" cap="sq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28" name="Line 130"/>
              <p:cNvSpPr>
                <a:spLocks noChangeShapeType="1"/>
              </p:cNvSpPr>
              <p:nvPr/>
            </p:nvSpPr>
            <p:spPr bwMode="auto">
              <a:xfrm>
                <a:off x="1152" y="864"/>
                <a:ext cx="0" cy="2608"/>
              </a:xfrm>
              <a:prstGeom prst="line">
                <a:avLst/>
              </a:prstGeom>
              <a:noFill/>
              <a:ln w="28575" cap="sq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29" name="Line 131"/>
              <p:cNvSpPr>
                <a:spLocks noChangeShapeType="1"/>
              </p:cNvSpPr>
              <p:nvPr/>
            </p:nvSpPr>
            <p:spPr bwMode="auto">
              <a:xfrm>
                <a:off x="1584" y="864"/>
                <a:ext cx="0" cy="260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0" name="Line 132"/>
              <p:cNvSpPr>
                <a:spLocks noChangeShapeType="1"/>
              </p:cNvSpPr>
              <p:nvPr/>
            </p:nvSpPr>
            <p:spPr bwMode="auto">
              <a:xfrm>
                <a:off x="2016" y="864"/>
                <a:ext cx="0" cy="260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1" name="Line 133"/>
              <p:cNvSpPr>
                <a:spLocks noChangeShapeType="1"/>
              </p:cNvSpPr>
              <p:nvPr/>
            </p:nvSpPr>
            <p:spPr bwMode="auto">
              <a:xfrm>
                <a:off x="2448" y="864"/>
                <a:ext cx="0" cy="260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2" name="Line 134"/>
              <p:cNvSpPr>
                <a:spLocks noChangeShapeType="1"/>
              </p:cNvSpPr>
              <p:nvPr/>
            </p:nvSpPr>
            <p:spPr bwMode="auto">
              <a:xfrm>
                <a:off x="2880" y="864"/>
                <a:ext cx="0" cy="260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3" name="Line 135"/>
              <p:cNvSpPr>
                <a:spLocks noChangeShapeType="1"/>
              </p:cNvSpPr>
              <p:nvPr/>
            </p:nvSpPr>
            <p:spPr bwMode="auto">
              <a:xfrm>
                <a:off x="3312" y="864"/>
                <a:ext cx="0" cy="260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4" name="Line 136"/>
              <p:cNvSpPr>
                <a:spLocks noChangeShapeType="1"/>
              </p:cNvSpPr>
              <p:nvPr/>
            </p:nvSpPr>
            <p:spPr bwMode="auto">
              <a:xfrm>
                <a:off x="3744" y="864"/>
                <a:ext cx="0" cy="260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5" name="Line 137"/>
              <p:cNvSpPr>
                <a:spLocks noChangeShapeType="1"/>
              </p:cNvSpPr>
              <p:nvPr/>
            </p:nvSpPr>
            <p:spPr bwMode="auto">
              <a:xfrm>
                <a:off x="4176" y="864"/>
                <a:ext cx="0" cy="2608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6" name="Line 138"/>
              <p:cNvSpPr>
                <a:spLocks noChangeShapeType="1"/>
              </p:cNvSpPr>
              <p:nvPr/>
            </p:nvSpPr>
            <p:spPr bwMode="auto">
              <a:xfrm>
                <a:off x="4608" y="864"/>
                <a:ext cx="0" cy="2608"/>
              </a:xfrm>
              <a:prstGeom prst="line">
                <a:avLst/>
              </a:prstGeom>
              <a:noFill/>
              <a:ln w="28575" cap="sq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33" name="Text Box 141"/>
            <p:cNvSpPr txBox="1">
              <a:spLocks noChangeArrowheads="1"/>
            </p:cNvSpPr>
            <p:nvPr/>
          </p:nvSpPr>
          <p:spPr bwMode="auto">
            <a:xfrm>
              <a:off x="720" y="2016"/>
              <a:ext cx="24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9900"/>
                  </a:solidFill>
                  <a:latin typeface="Arial Black" pitchFamily="34" charset="0"/>
                </a:rPr>
                <a:t>0</a:t>
              </a:r>
            </a:p>
          </p:txBody>
        </p:sp>
        <p:sp>
          <p:nvSpPr>
            <p:cNvPr id="26634" name="Text Box 142"/>
            <p:cNvSpPr txBox="1">
              <a:spLocks noChangeArrowheads="1"/>
            </p:cNvSpPr>
            <p:nvPr/>
          </p:nvSpPr>
          <p:spPr bwMode="auto">
            <a:xfrm>
              <a:off x="768" y="768"/>
              <a:ext cx="2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9900"/>
                  </a:solidFill>
                  <a:latin typeface="Arial Black" pitchFamily="34" charset="0"/>
                </a:rPr>
                <a:t>+</a:t>
              </a:r>
            </a:p>
          </p:txBody>
        </p:sp>
        <p:sp>
          <p:nvSpPr>
            <p:cNvPr id="26635" name="Text Box 143"/>
            <p:cNvSpPr txBox="1">
              <a:spLocks noChangeArrowheads="1"/>
            </p:cNvSpPr>
            <p:nvPr/>
          </p:nvSpPr>
          <p:spPr bwMode="auto">
            <a:xfrm>
              <a:off x="816" y="331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9900"/>
                  </a:solidFill>
                  <a:latin typeface="Arial Black" pitchFamily="34" charset="0"/>
                </a:rPr>
                <a:t>-</a:t>
              </a:r>
            </a:p>
          </p:txBody>
        </p:sp>
        <p:sp>
          <p:nvSpPr>
            <p:cNvPr id="26636" name="Text Box 145"/>
            <p:cNvSpPr txBox="1">
              <a:spLocks noChangeArrowheads="1"/>
            </p:cNvSpPr>
            <p:nvPr/>
          </p:nvSpPr>
          <p:spPr bwMode="auto">
            <a:xfrm>
              <a:off x="3910" y="831"/>
              <a:ext cx="26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9900"/>
                  </a:solidFill>
                  <a:latin typeface="Arial Black" pitchFamily="34" charset="0"/>
                </a:rPr>
                <a:t>B</a:t>
              </a:r>
            </a:p>
          </p:txBody>
        </p:sp>
        <p:sp>
          <p:nvSpPr>
            <p:cNvPr id="26637" name="Text Box 146"/>
            <p:cNvSpPr txBox="1">
              <a:spLocks noChangeArrowheads="1"/>
            </p:cNvSpPr>
            <p:nvPr/>
          </p:nvSpPr>
          <p:spPr bwMode="auto">
            <a:xfrm>
              <a:off x="2615" y="1248"/>
              <a:ext cx="26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9900"/>
                  </a:solidFill>
                  <a:latin typeface="Arial Black" pitchFamily="34" charset="0"/>
                </a:rPr>
                <a:t>C</a:t>
              </a:r>
            </a:p>
          </p:txBody>
        </p:sp>
        <p:sp>
          <p:nvSpPr>
            <p:cNvPr id="26638" name="Freeform 166"/>
            <p:cNvSpPr>
              <a:spLocks/>
            </p:cNvSpPr>
            <p:nvPr/>
          </p:nvSpPr>
          <p:spPr bwMode="auto">
            <a:xfrm>
              <a:off x="1872" y="1104"/>
              <a:ext cx="2064" cy="2160"/>
            </a:xfrm>
            <a:custGeom>
              <a:avLst/>
              <a:gdLst>
                <a:gd name="T0" fmla="*/ 1188 w 2112"/>
                <a:gd name="T1" fmla="*/ 0 h 2296"/>
                <a:gd name="T2" fmla="*/ 783 w 2112"/>
                <a:gd name="T3" fmla="*/ 22 h 2296"/>
                <a:gd name="T4" fmla="*/ 595 w 2112"/>
                <a:gd name="T5" fmla="*/ 82 h 2296"/>
                <a:gd name="T6" fmla="*/ 405 w 2112"/>
                <a:gd name="T7" fmla="*/ 230 h 2296"/>
                <a:gd name="T8" fmla="*/ 350 w 2112"/>
                <a:gd name="T9" fmla="*/ 313 h 2296"/>
                <a:gd name="T10" fmla="*/ 56 w 2112"/>
                <a:gd name="T11" fmla="*/ 470 h 2296"/>
                <a:gd name="T12" fmla="*/ 23 w 2112"/>
                <a:gd name="T13" fmla="*/ 491 h 22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12"/>
                <a:gd name="T22" fmla="*/ 0 h 2296"/>
                <a:gd name="T23" fmla="*/ 2112 w 2112"/>
                <a:gd name="T24" fmla="*/ 2296 h 22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12" h="2296">
                  <a:moveTo>
                    <a:pt x="2112" y="0"/>
                  </a:moveTo>
                  <a:cubicBezTo>
                    <a:pt x="1840" y="16"/>
                    <a:pt x="1568" y="32"/>
                    <a:pt x="1392" y="96"/>
                  </a:cubicBezTo>
                  <a:cubicBezTo>
                    <a:pt x="1216" y="160"/>
                    <a:pt x="1168" y="224"/>
                    <a:pt x="1056" y="384"/>
                  </a:cubicBezTo>
                  <a:cubicBezTo>
                    <a:pt x="944" y="544"/>
                    <a:pt x="792" y="880"/>
                    <a:pt x="720" y="1056"/>
                  </a:cubicBezTo>
                  <a:cubicBezTo>
                    <a:pt x="648" y="1232"/>
                    <a:pt x="728" y="1256"/>
                    <a:pt x="624" y="1440"/>
                  </a:cubicBezTo>
                  <a:cubicBezTo>
                    <a:pt x="520" y="1624"/>
                    <a:pt x="192" y="2024"/>
                    <a:pt x="96" y="2160"/>
                  </a:cubicBezTo>
                  <a:cubicBezTo>
                    <a:pt x="0" y="2296"/>
                    <a:pt x="56" y="2240"/>
                    <a:pt x="48" y="2256"/>
                  </a:cubicBezTo>
                </a:path>
              </a:pathLst>
            </a:custGeom>
            <a:noFill/>
            <a:ln w="38100">
              <a:solidFill>
                <a:srgbClr val="FF5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639" name="Oval 147"/>
            <p:cNvSpPr>
              <a:spLocks noChangeArrowheads="1"/>
            </p:cNvSpPr>
            <p:nvPr/>
          </p:nvSpPr>
          <p:spPr bwMode="auto">
            <a:xfrm>
              <a:off x="2838" y="2118"/>
              <a:ext cx="96" cy="96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640" name="Oval 148"/>
            <p:cNvSpPr>
              <a:spLocks noChangeArrowheads="1"/>
            </p:cNvSpPr>
            <p:nvPr/>
          </p:nvSpPr>
          <p:spPr bwMode="auto">
            <a:xfrm>
              <a:off x="2496" y="2112"/>
              <a:ext cx="96" cy="96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641" name="Oval 149"/>
            <p:cNvSpPr>
              <a:spLocks noChangeArrowheads="1"/>
            </p:cNvSpPr>
            <p:nvPr/>
          </p:nvSpPr>
          <p:spPr bwMode="auto">
            <a:xfrm>
              <a:off x="3174" y="2112"/>
              <a:ext cx="96" cy="96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642" name="Oval 150"/>
            <p:cNvSpPr>
              <a:spLocks noChangeArrowheads="1"/>
            </p:cNvSpPr>
            <p:nvPr/>
          </p:nvSpPr>
          <p:spPr bwMode="auto">
            <a:xfrm>
              <a:off x="2832" y="1464"/>
              <a:ext cx="96" cy="96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643" name="Oval 151"/>
            <p:cNvSpPr>
              <a:spLocks noChangeArrowheads="1"/>
            </p:cNvSpPr>
            <p:nvPr/>
          </p:nvSpPr>
          <p:spPr bwMode="auto">
            <a:xfrm>
              <a:off x="2832" y="2772"/>
              <a:ext cx="96" cy="96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644" name="Oval 152"/>
            <p:cNvSpPr>
              <a:spLocks noChangeArrowheads="1"/>
            </p:cNvSpPr>
            <p:nvPr/>
          </p:nvSpPr>
          <p:spPr bwMode="auto">
            <a:xfrm>
              <a:off x="1872" y="3168"/>
              <a:ext cx="96" cy="96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645" name="Oval 153"/>
            <p:cNvSpPr>
              <a:spLocks noChangeArrowheads="1"/>
            </p:cNvSpPr>
            <p:nvPr/>
          </p:nvSpPr>
          <p:spPr bwMode="auto">
            <a:xfrm>
              <a:off x="3886" y="1069"/>
              <a:ext cx="96" cy="96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646" name="Text Box 167"/>
            <p:cNvSpPr txBox="1">
              <a:spLocks noChangeArrowheads="1"/>
            </p:cNvSpPr>
            <p:nvPr/>
          </p:nvSpPr>
          <p:spPr bwMode="auto">
            <a:xfrm>
              <a:off x="2208" y="2016"/>
              <a:ext cx="26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9900"/>
                  </a:solidFill>
                  <a:latin typeface="Arial Black" pitchFamily="34" charset="0"/>
                </a:rPr>
                <a:t>D</a:t>
              </a:r>
            </a:p>
          </p:txBody>
        </p:sp>
        <p:sp>
          <p:nvSpPr>
            <p:cNvPr id="26647" name="Text Box 168"/>
            <p:cNvSpPr txBox="1">
              <a:spLocks noChangeArrowheads="1"/>
            </p:cNvSpPr>
            <p:nvPr/>
          </p:nvSpPr>
          <p:spPr bwMode="auto">
            <a:xfrm>
              <a:off x="3360" y="2016"/>
              <a:ext cx="27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9900"/>
                  </a:solidFill>
                  <a:latin typeface="Arial Black" pitchFamily="34" charset="0"/>
                </a:rPr>
                <a:t>G</a:t>
              </a:r>
            </a:p>
          </p:txBody>
        </p:sp>
        <p:sp>
          <p:nvSpPr>
            <p:cNvPr id="26648" name="Text Box 169"/>
            <p:cNvSpPr txBox="1">
              <a:spLocks noChangeArrowheads="1"/>
            </p:cNvSpPr>
            <p:nvPr/>
          </p:nvSpPr>
          <p:spPr bwMode="auto">
            <a:xfrm>
              <a:off x="2736" y="2208"/>
              <a:ext cx="26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9900"/>
                  </a:solidFill>
                  <a:latin typeface="Arial Black" pitchFamily="34" charset="0"/>
                </a:rPr>
                <a:t>A</a:t>
              </a:r>
            </a:p>
          </p:txBody>
        </p:sp>
        <p:sp>
          <p:nvSpPr>
            <p:cNvPr id="26649" name="Text Box 170"/>
            <p:cNvSpPr txBox="1">
              <a:spLocks noChangeArrowheads="1"/>
            </p:cNvSpPr>
            <p:nvPr/>
          </p:nvSpPr>
          <p:spPr bwMode="auto">
            <a:xfrm>
              <a:off x="2976" y="2736"/>
              <a:ext cx="24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9900"/>
                  </a:solidFill>
                  <a:latin typeface="Arial Black" pitchFamily="34" charset="0"/>
                </a:rPr>
                <a:t>F</a:t>
              </a:r>
            </a:p>
          </p:txBody>
        </p:sp>
        <p:sp>
          <p:nvSpPr>
            <p:cNvPr id="26650" name="Text Box 171"/>
            <p:cNvSpPr txBox="1">
              <a:spLocks noChangeArrowheads="1"/>
            </p:cNvSpPr>
            <p:nvPr/>
          </p:nvSpPr>
          <p:spPr bwMode="auto">
            <a:xfrm>
              <a:off x="1632" y="3072"/>
              <a:ext cx="25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9900"/>
                  </a:solidFill>
                  <a:latin typeface="Arial Black" pitchFamily="34" charset="0"/>
                </a:rPr>
                <a:t>E</a:t>
              </a:r>
            </a:p>
          </p:txBody>
        </p:sp>
        <p:sp>
          <p:nvSpPr>
            <p:cNvPr id="26651" name="Text Box 173"/>
            <p:cNvSpPr txBox="1">
              <a:spLocks noChangeArrowheads="1"/>
            </p:cNvSpPr>
            <p:nvPr/>
          </p:nvSpPr>
          <p:spPr bwMode="auto">
            <a:xfrm>
              <a:off x="4656" y="3408"/>
              <a:ext cx="2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9900"/>
                  </a:solidFill>
                  <a:latin typeface="Arial Black" pitchFamily="34" charset="0"/>
                </a:rPr>
                <a:t>+</a:t>
              </a:r>
            </a:p>
          </p:txBody>
        </p:sp>
        <p:grpSp>
          <p:nvGrpSpPr>
            <p:cNvPr id="26652" name="Group 179"/>
            <p:cNvGrpSpPr>
              <a:grpSpLocks/>
            </p:cNvGrpSpPr>
            <p:nvPr/>
          </p:nvGrpSpPr>
          <p:grpSpPr bwMode="auto">
            <a:xfrm>
              <a:off x="1920" y="1104"/>
              <a:ext cx="2016" cy="2112"/>
              <a:chOff x="1920" y="1104"/>
              <a:chExt cx="2016" cy="2112"/>
            </a:xfrm>
          </p:grpSpPr>
          <p:sp>
            <p:nvSpPr>
              <p:cNvPr id="26653" name="Freeform 163"/>
              <p:cNvSpPr>
                <a:spLocks/>
              </p:cNvSpPr>
              <p:nvPr/>
            </p:nvSpPr>
            <p:spPr bwMode="auto">
              <a:xfrm>
                <a:off x="1920" y="1104"/>
                <a:ext cx="2016" cy="2112"/>
              </a:xfrm>
              <a:custGeom>
                <a:avLst/>
                <a:gdLst>
                  <a:gd name="T0" fmla="*/ 0 w 2016"/>
                  <a:gd name="T1" fmla="*/ 2112 h 2112"/>
                  <a:gd name="T2" fmla="*/ 960 w 2016"/>
                  <a:gd name="T3" fmla="*/ 1728 h 2112"/>
                  <a:gd name="T4" fmla="*/ 1296 w 2016"/>
                  <a:gd name="T5" fmla="*/ 1056 h 2112"/>
                  <a:gd name="T6" fmla="*/ 1392 w 2016"/>
                  <a:gd name="T7" fmla="*/ 480 h 2112"/>
                  <a:gd name="T8" fmla="*/ 2016 w 2016"/>
                  <a:gd name="T9" fmla="*/ 0 h 21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16"/>
                  <a:gd name="T16" fmla="*/ 0 h 2112"/>
                  <a:gd name="T17" fmla="*/ 2016 w 2016"/>
                  <a:gd name="T18" fmla="*/ 2112 h 21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16" h="2112">
                    <a:moveTo>
                      <a:pt x="0" y="2112"/>
                    </a:moveTo>
                    <a:cubicBezTo>
                      <a:pt x="372" y="2008"/>
                      <a:pt x="744" y="1904"/>
                      <a:pt x="960" y="1728"/>
                    </a:cubicBezTo>
                    <a:cubicBezTo>
                      <a:pt x="1176" y="1552"/>
                      <a:pt x="1224" y="1264"/>
                      <a:pt x="1296" y="1056"/>
                    </a:cubicBezTo>
                    <a:cubicBezTo>
                      <a:pt x="1368" y="848"/>
                      <a:pt x="1272" y="656"/>
                      <a:pt x="1392" y="480"/>
                    </a:cubicBezTo>
                    <a:cubicBezTo>
                      <a:pt x="1512" y="304"/>
                      <a:pt x="1764" y="152"/>
                      <a:pt x="2016" y="0"/>
                    </a:cubicBezTo>
                  </a:path>
                </a:pathLst>
              </a:custGeom>
              <a:noFill/>
              <a:ln w="38100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654" name="Freeform 178"/>
              <p:cNvSpPr>
                <a:spLocks/>
              </p:cNvSpPr>
              <p:nvPr/>
            </p:nvSpPr>
            <p:spPr bwMode="auto">
              <a:xfrm>
                <a:off x="2880" y="1104"/>
                <a:ext cx="1056" cy="1056"/>
              </a:xfrm>
              <a:custGeom>
                <a:avLst/>
                <a:gdLst>
                  <a:gd name="T0" fmla="*/ 0 w 1056"/>
                  <a:gd name="T1" fmla="*/ 1056 h 1056"/>
                  <a:gd name="T2" fmla="*/ 144 w 1056"/>
                  <a:gd name="T3" fmla="*/ 480 h 1056"/>
                  <a:gd name="T4" fmla="*/ 528 w 1056"/>
                  <a:gd name="T5" fmla="*/ 192 h 1056"/>
                  <a:gd name="T6" fmla="*/ 1056 w 1056"/>
                  <a:gd name="T7" fmla="*/ 0 h 10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56"/>
                  <a:gd name="T13" fmla="*/ 0 h 1056"/>
                  <a:gd name="T14" fmla="*/ 1056 w 1056"/>
                  <a:gd name="T15" fmla="*/ 1056 h 10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56" h="1056">
                    <a:moveTo>
                      <a:pt x="0" y="1056"/>
                    </a:moveTo>
                    <a:cubicBezTo>
                      <a:pt x="28" y="840"/>
                      <a:pt x="56" y="624"/>
                      <a:pt x="144" y="480"/>
                    </a:cubicBezTo>
                    <a:cubicBezTo>
                      <a:pt x="232" y="336"/>
                      <a:pt x="376" y="272"/>
                      <a:pt x="528" y="192"/>
                    </a:cubicBezTo>
                    <a:cubicBezTo>
                      <a:pt x="680" y="112"/>
                      <a:pt x="868" y="56"/>
                      <a:pt x="1056" y="0"/>
                    </a:cubicBezTo>
                  </a:path>
                </a:pathLst>
              </a:custGeom>
              <a:noFill/>
              <a:ln w="38100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13" name="Rectangle 112"/>
          <p:cNvSpPr/>
          <p:nvPr/>
        </p:nvSpPr>
        <p:spPr>
          <a:xfrm>
            <a:off x="0" y="-27384"/>
            <a:ext cx="9905999" cy="646331"/>
          </a:xfrm>
          <a:prstGeom prst="rect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b="1" u="sng" dirty="0">
                <a:solidFill>
                  <a:srgbClr val="FFFF00"/>
                </a:solidFill>
                <a:latin typeface="Arial Black" panose="020B0A04020102020204" pitchFamily="34" charset="0"/>
              </a:rPr>
              <a:t>HYSTERESIS LOSS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8"/>
          <p:cNvGrpSpPr>
            <a:grpSpLocks/>
          </p:cNvGrpSpPr>
          <p:nvPr/>
        </p:nvGrpSpPr>
        <p:grpSpPr bwMode="auto">
          <a:xfrm>
            <a:off x="2889250" y="2443163"/>
            <a:ext cx="825500" cy="2738437"/>
            <a:chOff x="1680" y="1539"/>
            <a:chExt cx="480" cy="1725"/>
          </a:xfrm>
        </p:grpSpPr>
        <p:sp>
          <p:nvSpPr>
            <p:cNvPr id="27679" name="Rectangle 6"/>
            <p:cNvSpPr>
              <a:spLocks noChangeArrowheads="1"/>
            </p:cNvSpPr>
            <p:nvPr/>
          </p:nvSpPr>
          <p:spPr bwMode="auto">
            <a:xfrm>
              <a:off x="1680" y="1824"/>
              <a:ext cx="480" cy="1440"/>
            </a:xfrm>
            <a:prstGeom prst="rect">
              <a:avLst/>
            </a:prstGeom>
            <a:solidFill>
              <a:srgbClr val="FF5050"/>
            </a:solidFill>
            <a:ln w="9525">
              <a:solidFill>
                <a:srgbClr val="FF505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680" name="AutoShape 7"/>
            <p:cNvSpPr>
              <a:spLocks noChangeArrowheads="1"/>
            </p:cNvSpPr>
            <p:nvPr/>
          </p:nvSpPr>
          <p:spPr bwMode="auto">
            <a:xfrm flipH="1">
              <a:off x="1680" y="1539"/>
              <a:ext cx="480" cy="288"/>
            </a:xfrm>
            <a:prstGeom prst="rtTriangle">
              <a:avLst/>
            </a:prstGeom>
            <a:solidFill>
              <a:srgbClr val="FF5050"/>
            </a:solidFill>
            <a:ln w="9525">
              <a:solidFill>
                <a:srgbClr val="FF505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1651000" y="1752600"/>
            <a:ext cx="6191250" cy="34290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7652" name="Line 13"/>
          <p:cNvSpPr>
            <a:spLocks noChangeShapeType="1"/>
          </p:cNvSpPr>
          <p:nvPr/>
        </p:nvSpPr>
        <p:spPr bwMode="auto">
          <a:xfrm>
            <a:off x="2243138" y="50292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3" name="Line 14"/>
          <p:cNvSpPr>
            <a:spLocks noChangeShapeType="1"/>
          </p:cNvSpPr>
          <p:nvPr/>
        </p:nvSpPr>
        <p:spPr bwMode="auto">
          <a:xfrm>
            <a:off x="2806700" y="50292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4" name="Line 15"/>
          <p:cNvSpPr>
            <a:spLocks noChangeShapeType="1"/>
          </p:cNvSpPr>
          <p:nvPr/>
        </p:nvSpPr>
        <p:spPr bwMode="auto">
          <a:xfrm>
            <a:off x="3879850" y="50292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5" name="Line 16"/>
          <p:cNvSpPr>
            <a:spLocks noChangeShapeType="1"/>
          </p:cNvSpPr>
          <p:nvPr/>
        </p:nvSpPr>
        <p:spPr bwMode="auto">
          <a:xfrm>
            <a:off x="4457700" y="50292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6" name="Line 17"/>
          <p:cNvSpPr>
            <a:spLocks noChangeShapeType="1"/>
          </p:cNvSpPr>
          <p:nvPr/>
        </p:nvSpPr>
        <p:spPr bwMode="auto">
          <a:xfrm>
            <a:off x="5021263" y="50292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7" name="Line 18"/>
          <p:cNvSpPr>
            <a:spLocks noChangeShapeType="1"/>
          </p:cNvSpPr>
          <p:nvPr/>
        </p:nvSpPr>
        <p:spPr bwMode="auto">
          <a:xfrm>
            <a:off x="5599113" y="50292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8" name="Line 19"/>
          <p:cNvSpPr>
            <a:spLocks noChangeShapeType="1"/>
          </p:cNvSpPr>
          <p:nvPr/>
        </p:nvSpPr>
        <p:spPr bwMode="auto">
          <a:xfrm>
            <a:off x="6153150" y="50292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9" name="Line 20"/>
          <p:cNvSpPr>
            <a:spLocks noChangeShapeType="1"/>
          </p:cNvSpPr>
          <p:nvPr/>
        </p:nvSpPr>
        <p:spPr bwMode="auto">
          <a:xfrm>
            <a:off x="6731000" y="50292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0" name="Line 21"/>
          <p:cNvSpPr>
            <a:spLocks noChangeShapeType="1"/>
          </p:cNvSpPr>
          <p:nvPr/>
        </p:nvSpPr>
        <p:spPr bwMode="auto">
          <a:xfrm>
            <a:off x="7264400" y="5029200"/>
            <a:ext cx="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1" name="Line 23"/>
          <p:cNvSpPr>
            <a:spLocks noChangeShapeType="1"/>
          </p:cNvSpPr>
          <p:nvPr/>
        </p:nvSpPr>
        <p:spPr bwMode="auto">
          <a:xfrm>
            <a:off x="1651000" y="2133600"/>
            <a:ext cx="165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2" name="Line 24"/>
          <p:cNvSpPr>
            <a:spLocks noChangeShapeType="1"/>
          </p:cNvSpPr>
          <p:nvPr/>
        </p:nvSpPr>
        <p:spPr bwMode="auto">
          <a:xfrm>
            <a:off x="1651000" y="2457450"/>
            <a:ext cx="165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3" name="Line 25"/>
          <p:cNvSpPr>
            <a:spLocks noChangeShapeType="1"/>
          </p:cNvSpPr>
          <p:nvPr/>
        </p:nvSpPr>
        <p:spPr bwMode="auto">
          <a:xfrm>
            <a:off x="1651000" y="2800350"/>
            <a:ext cx="165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4" name="Line 26"/>
          <p:cNvSpPr>
            <a:spLocks noChangeShapeType="1"/>
          </p:cNvSpPr>
          <p:nvPr/>
        </p:nvSpPr>
        <p:spPr bwMode="auto">
          <a:xfrm>
            <a:off x="1651000" y="3124200"/>
            <a:ext cx="165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5" name="Line 27"/>
          <p:cNvSpPr>
            <a:spLocks noChangeShapeType="1"/>
          </p:cNvSpPr>
          <p:nvPr/>
        </p:nvSpPr>
        <p:spPr bwMode="auto">
          <a:xfrm>
            <a:off x="1651000" y="3486150"/>
            <a:ext cx="165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6" name="Line 28"/>
          <p:cNvSpPr>
            <a:spLocks noChangeShapeType="1"/>
          </p:cNvSpPr>
          <p:nvPr/>
        </p:nvSpPr>
        <p:spPr bwMode="auto">
          <a:xfrm>
            <a:off x="1651000" y="3810000"/>
            <a:ext cx="165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7" name="Line 29"/>
          <p:cNvSpPr>
            <a:spLocks noChangeShapeType="1"/>
          </p:cNvSpPr>
          <p:nvPr/>
        </p:nvSpPr>
        <p:spPr bwMode="auto">
          <a:xfrm>
            <a:off x="1651000" y="4143375"/>
            <a:ext cx="165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8" name="Line 30"/>
          <p:cNvSpPr>
            <a:spLocks noChangeShapeType="1"/>
          </p:cNvSpPr>
          <p:nvPr/>
        </p:nvSpPr>
        <p:spPr bwMode="auto">
          <a:xfrm>
            <a:off x="1651000" y="4467225"/>
            <a:ext cx="165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9" name="Line 31"/>
          <p:cNvSpPr>
            <a:spLocks noChangeShapeType="1"/>
          </p:cNvSpPr>
          <p:nvPr/>
        </p:nvSpPr>
        <p:spPr bwMode="auto">
          <a:xfrm>
            <a:off x="1671638" y="4800600"/>
            <a:ext cx="165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0" name="Text Box 33"/>
          <p:cNvSpPr txBox="1">
            <a:spLocks noChangeArrowheads="1"/>
          </p:cNvSpPr>
          <p:nvPr/>
        </p:nvSpPr>
        <p:spPr bwMode="auto">
          <a:xfrm>
            <a:off x="747713" y="5410200"/>
            <a:ext cx="8410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1" u="sng">
                <a:solidFill>
                  <a:srgbClr val="FF3300"/>
                </a:solidFill>
                <a:latin typeface="Arial" charset="0"/>
              </a:rPr>
              <a:t>PRIMARY CURRENT</a:t>
            </a:r>
          </a:p>
        </p:txBody>
      </p:sp>
      <p:sp>
        <p:nvSpPr>
          <p:cNvPr id="27671" name="Text Box 34"/>
          <p:cNvSpPr txBox="1">
            <a:spLocks noChangeArrowheads="1"/>
          </p:cNvSpPr>
          <p:nvPr/>
        </p:nvSpPr>
        <p:spPr bwMode="auto">
          <a:xfrm rot="-5400000">
            <a:off x="-1323975" y="3230563"/>
            <a:ext cx="5026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1" u="sng">
                <a:solidFill>
                  <a:srgbClr val="0000FF"/>
                </a:solidFill>
                <a:latin typeface="Arial" charset="0"/>
              </a:rPr>
              <a:t>NUMBER OF FLUX LINES  IN CORE</a:t>
            </a:r>
          </a:p>
        </p:txBody>
      </p:sp>
      <p:sp>
        <p:nvSpPr>
          <p:cNvPr id="27673" name="Text Box 36"/>
          <p:cNvSpPr txBox="1">
            <a:spLocks noChangeArrowheads="1"/>
          </p:cNvSpPr>
          <p:nvPr/>
        </p:nvSpPr>
        <p:spPr bwMode="auto">
          <a:xfrm>
            <a:off x="1403350" y="5257800"/>
            <a:ext cx="419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9900"/>
                </a:solidFill>
                <a:latin typeface="Arial Black" pitchFamily="34" charset="0"/>
              </a:rPr>
              <a:t>0</a:t>
            </a:r>
          </a:p>
        </p:txBody>
      </p:sp>
      <p:sp>
        <p:nvSpPr>
          <p:cNvPr id="27674" name="Line 37"/>
          <p:cNvSpPr>
            <a:spLocks noChangeShapeType="1"/>
          </p:cNvSpPr>
          <p:nvPr/>
        </p:nvSpPr>
        <p:spPr bwMode="auto">
          <a:xfrm flipV="1">
            <a:off x="3302000" y="3048000"/>
            <a:ext cx="74295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75" name="Freeform 38"/>
          <p:cNvSpPr>
            <a:spLocks/>
          </p:cNvSpPr>
          <p:nvPr/>
        </p:nvSpPr>
        <p:spPr bwMode="auto">
          <a:xfrm>
            <a:off x="1651000" y="2127250"/>
            <a:ext cx="6191250" cy="2743200"/>
          </a:xfrm>
          <a:custGeom>
            <a:avLst/>
            <a:gdLst>
              <a:gd name="T0" fmla="*/ 0 w 3600"/>
              <a:gd name="T1" fmla="*/ 2147483647 h 1728"/>
              <a:gd name="T2" fmla="*/ 2147483647 w 3600"/>
              <a:gd name="T3" fmla="*/ 2147483647 h 1728"/>
              <a:gd name="T4" fmla="*/ 2147483647 w 3600"/>
              <a:gd name="T5" fmla="*/ 2147483647 h 1728"/>
              <a:gd name="T6" fmla="*/ 2147483647 w 3600"/>
              <a:gd name="T7" fmla="*/ 2147483647 h 1728"/>
              <a:gd name="T8" fmla="*/ 2147483647 w 3600"/>
              <a:gd name="T9" fmla="*/ 2147483647 h 1728"/>
              <a:gd name="T10" fmla="*/ 2147483647 w 3600"/>
              <a:gd name="T11" fmla="*/ 2147483647 h 1728"/>
              <a:gd name="T12" fmla="*/ 2147483647 w 3600"/>
              <a:gd name="T13" fmla="*/ 0 h 172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600"/>
              <a:gd name="T22" fmla="*/ 0 h 1728"/>
              <a:gd name="T23" fmla="*/ 3600 w 3600"/>
              <a:gd name="T24" fmla="*/ 1728 h 172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600" h="1728">
                <a:moveTo>
                  <a:pt x="0" y="1728"/>
                </a:moveTo>
                <a:cubicBezTo>
                  <a:pt x="24" y="1576"/>
                  <a:pt x="48" y="1424"/>
                  <a:pt x="144" y="1248"/>
                </a:cubicBezTo>
                <a:cubicBezTo>
                  <a:pt x="240" y="1072"/>
                  <a:pt x="464" y="808"/>
                  <a:pt x="576" y="672"/>
                </a:cubicBezTo>
                <a:cubicBezTo>
                  <a:pt x="688" y="536"/>
                  <a:pt x="696" y="512"/>
                  <a:pt x="816" y="432"/>
                </a:cubicBezTo>
                <a:cubicBezTo>
                  <a:pt x="936" y="352"/>
                  <a:pt x="1024" y="256"/>
                  <a:pt x="1296" y="192"/>
                </a:cubicBezTo>
                <a:cubicBezTo>
                  <a:pt x="1568" y="128"/>
                  <a:pt x="2064" y="80"/>
                  <a:pt x="2448" y="48"/>
                </a:cubicBezTo>
                <a:cubicBezTo>
                  <a:pt x="2832" y="16"/>
                  <a:pt x="3416" y="8"/>
                  <a:pt x="360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27676" name="Oval 39"/>
          <p:cNvSpPr>
            <a:spLocks noChangeArrowheads="1"/>
          </p:cNvSpPr>
          <p:nvPr/>
        </p:nvSpPr>
        <p:spPr bwMode="auto">
          <a:xfrm>
            <a:off x="2768600" y="2803525"/>
            <a:ext cx="241300" cy="2222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7677" name="Oval 41"/>
          <p:cNvSpPr>
            <a:spLocks noChangeArrowheads="1"/>
          </p:cNvSpPr>
          <p:nvPr/>
        </p:nvSpPr>
        <p:spPr bwMode="auto">
          <a:xfrm>
            <a:off x="3556000" y="2368550"/>
            <a:ext cx="241300" cy="2222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33" name="Rectangle 32"/>
          <p:cNvSpPr/>
          <p:nvPr/>
        </p:nvSpPr>
        <p:spPr>
          <a:xfrm>
            <a:off x="0" y="-27384"/>
            <a:ext cx="9905999" cy="646331"/>
          </a:xfrm>
          <a:prstGeom prst="rect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b="1" u="sng" dirty="0">
                <a:solidFill>
                  <a:srgbClr val="FFFF00"/>
                </a:solidFill>
                <a:latin typeface="Arial Black" panose="020B0A04020102020204" pitchFamily="34" charset="0"/>
              </a:rPr>
              <a:t>SATURATION LOSS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5"/>
          <p:cNvSpPr txBox="1">
            <a:spLocks noChangeArrowheads="1"/>
          </p:cNvSpPr>
          <p:nvPr/>
        </p:nvSpPr>
        <p:spPr bwMode="auto">
          <a:xfrm>
            <a:off x="0" y="-27384"/>
            <a:ext cx="9906000" cy="70167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>
                <a:solidFill>
                  <a:srgbClr val="FFFF00"/>
                </a:solidFill>
              </a:rPr>
              <a:t>EDDY CURRENT LOSS</a:t>
            </a: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825500" y="1219200"/>
            <a:ext cx="3384550" cy="1905000"/>
            <a:chOff x="469" y="768"/>
            <a:chExt cx="1968" cy="1200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469" y="768"/>
              <a:ext cx="1968" cy="1200"/>
              <a:chOff x="1776" y="1344"/>
              <a:chExt cx="2208" cy="1680"/>
            </a:xfrm>
          </p:grpSpPr>
          <p:sp>
            <p:nvSpPr>
              <p:cNvPr id="28703" name="AutoShape 2"/>
              <p:cNvSpPr>
                <a:spLocks noChangeArrowheads="1"/>
              </p:cNvSpPr>
              <p:nvPr/>
            </p:nvSpPr>
            <p:spPr bwMode="auto">
              <a:xfrm>
                <a:off x="1776" y="1344"/>
                <a:ext cx="2208" cy="1680"/>
              </a:xfrm>
              <a:prstGeom prst="cube">
                <a:avLst>
                  <a:gd name="adj" fmla="val 12694"/>
                </a:avLst>
              </a:prstGeom>
              <a:solidFill>
                <a:srgbClr val="FFCCFF"/>
              </a:solidFill>
              <a:ln w="571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28704" name="Arc 3"/>
              <p:cNvSpPr>
                <a:spLocks/>
              </p:cNvSpPr>
              <p:nvPr/>
            </p:nvSpPr>
            <p:spPr bwMode="auto">
              <a:xfrm>
                <a:off x="2028" y="1837"/>
                <a:ext cx="1640" cy="636"/>
              </a:xfrm>
              <a:custGeom>
                <a:avLst/>
                <a:gdLst>
                  <a:gd name="T0" fmla="*/ 0 w 43200"/>
                  <a:gd name="T1" fmla="*/ 0 h 39055"/>
                  <a:gd name="T2" fmla="*/ 0 w 43200"/>
                  <a:gd name="T3" fmla="*/ 0 h 39055"/>
                  <a:gd name="T4" fmla="*/ 0 w 43200"/>
                  <a:gd name="T5" fmla="*/ 0 h 39055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39055"/>
                  <a:gd name="T11" fmla="*/ 43200 w 43200"/>
                  <a:gd name="T12" fmla="*/ 39055 h 390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39055" fill="none" extrusionOk="0">
                    <a:moveTo>
                      <a:pt x="34323" y="-1"/>
                    </a:moveTo>
                    <a:cubicBezTo>
                      <a:pt x="39901" y="4065"/>
                      <a:pt x="43200" y="10552"/>
                      <a:pt x="43200" y="17455"/>
                    </a:cubicBezTo>
                    <a:cubicBezTo>
                      <a:pt x="43200" y="29384"/>
                      <a:pt x="33529" y="39055"/>
                      <a:pt x="21600" y="39055"/>
                    </a:cubicBezTo>
                    <a:cubicBezTo>
                      <a:pt x="9670" y="39055"/>
                      <a:pt x="0" y="29384"/>
                      <a:pt x="0" y="17455"/>
                    </a:cubicBezTo>
                    <a:cubicBezTo>
                      <a:pt x="-1" y="10866"/>
                      <a:pt x="3006" y="4638"/>
                      <a:pt x="8165" y="540"/>
                    </a:cubicBezTo>
                  </a:path>
                  <a:path w="43200" h="39055" stroke="0" extrusionOk="0">
                    <a:moveTo>
                      <a:pt x="34323" y="-1"/>
                    </a:moveTo>
                    <a:cubicBezTo>
                      <a:pt x="39901" y="4065"/>
                      <a:pt x="43200" y="10552"/>
                      <a:pt x="43200" y="17455"/>
                    </a:cubicBezTo>
                    <a:cubicBezTo>
                      <a:pt x="43200" y="29384"/>
                      <a:pt x="33529" y="39055"/>
                      <a:pt x="21600" y="39055"/>
                    </a:cubicBezTo>
                    <a:cubicBezTo>
                      <a:pt x="9670" y="39055"/>
                      <a:pt x="0" y="29384"/>
                      <a:pt x="0" y="17455"/>
                    </a:cubicBezTo>
                    <a:cubicBezTo>
                      <a:pt x="-1" y="10866"/>
                      <a:pt x="3006" y="4638"/>
                      <a:pt x="8165" y="540"/>
                    </a:cubicBezTo>
                    <a:lnTo>
                      <a:pt x="21600" y="17455"/>
                    </a:lnTo>
                    <a:close/>
                  </a:path>
                </a:pathLst>
              </a:custGeom>
              <a:solidFill>
                <a:srgbClr val="FFCCFF"/>
              </a:solidFill>
              <a:ln w="57150">
                <a:solidFill>
                  <a:srgbClr val="0000FF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en-IN" dirty="0"/>
              </a:p>
            </p:txBody>
          </p:sp>
        </p:grpSp>
        <p:sp>
          <p:nvSpPr>
            <p:cNvPr id="28702" name="Text Box 6"/>
            <p:cNvSpPr txBox="1">
              <a:spLocks noChangeArrowheads="1"/>
            </p:cNvSpPr>
            <p:nvPr/>
          </p:nvSpPr>
          <p:spPr bwMode="auto">
            <a:xfrm>
              <a:off x="952" y="1108"/>
              <a:ext cx="919" cy="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latin typeface="Arial" charset="0"/>
                </a:rPr>
                <a:t>LARGE EDDY </a:t>
              </a:r>
            </a:p>
            <a:p>
              <a:pPr algn="ctr">
                <a:lnSpc>
                  <a:spcPct val="120000"/>
                </a:lnSpc>
              </a:pPr>
              <a:r>
                <a:rPr lang="en-US" sz="1600" b="1" dirty="0">
                  <a:latin typeface="Arial" charset="0"/>
                </a:rPr>
                <a:t>CURRENT</a:t>
              </a:r>
            </a:p>
          </p:txBody>
        </p:sp>
      </p:grpSp>
      <p:sp>
        <p:nvSpPr>
          <p:cNvPr id="28676" name="Text Box 39"/>
          <p:cNvSpPr txBox="1">
            <a:spLocks noChangeArrowheads="1"/>
          </p:cNvSpPr>
          <p:nvPr/>
        </p:nvSpPr>
        <p:spPr bwMode="auto">
          <a:xfrm>
            <a:off x="4243389" y="1374775"/>
            <a:ext cx="33950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Arial" charset="0"/>
              </a:rPr>
              <a:t>UNLAMINATED CORE</a:t>
            </a:r>
          </a:p>
        </p:txBody>
      </p:sp>
      <p:sp>
        <p:nvSpPr>
          <p:cNvPr id="28677" name="Text Box 40"/>
          <p:cNvSpPr txBox="1">
            <a:spLocks noChangeArrowheads="1"/>
          </p:cNvSpPr>
          <p:nvPr/>
        </p:nvSpPr>
        <p:spPr bwMode="auto">
          <a:xfrm>
            <a:off x="3879850" y="5722938"/>
            <a:ext cx="29494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Arial" charset="0"/>
              </a:rPr>
              <a:t>LAMINATED CORE</a:t>
            </a:r>
          </a:p>
        </p:txBody>
      </p:sp>
      <p:grpSp>
        <p:nvGrpSpPr>
          <p:cNvPr id="4" name="Group 52"/>
          <p:cNvGrpSpPr>
            <a:grpSpLocks/>
          </p:cNvGrpSpPr>
          <p:nvPr/>
        </p:nvGrpSpPr>
        <p:grpSpPr bwMode="auto">
          <a:xfrm>
            <a:off x="290513" y="2971802"/>
            <a:ext cx="8956675" cy="2714625"/>
            <a:chOff x="144" y="2251"/>
            <a:chExt cx="5208" cy="1710"/>
          </a:xfrm>
        </p:grpSpPr>
        <p:grpSp>
          <p:nvGrpSpPr>
            <p:cNvPr id="5" name="Group 38"/>
            <p:cNvGrpSpPr>
              <a:grpSpLocks/>
            </p:cNvGrpSpPr>
            <p:nvPr/>
          </p:nvGrpSpPr>
          <p:grpSpPr bwMode="auto">
            <a:xfrm>
              <a:off x="1464" y="2592"/>
              <a:ext cx="3888" cy="1369"/>
              <a:chOff x="936" y="2567"/>
              <a:chExt cx="3888" cy="1369"/>
            </a:xfrm>
          </p:grpSpPr>
          <p:grpSp>
            <p:nvGrpSpPr>
              <p:cNvPr id="6" name="Group 28"/>
              <p:cNvGrpSpPr>
                <a:grpSpLocks/>
              </p:cNvGrpSpPr>
              <p:nvPr/>
            </p:nvGrpSpPr>
            <p:grpSpPr bwMode="auto">
              <a:xfrm>
                <a:off x="936" y="3504"/>
                <a:ext cx="3888" cy="432"/>
                <a:chOff x="936" y="1944"/>
                <a:chExt cx="3888" cy="432"/>
              </a:xfrm>
            </p:grpSpPr>
            <p:sp>
              <p:nvSpPr>
                <p:cNvPr id="28699" name="AutoShape 26"/>
                <p:cNvSpPr>
                  <a:spLocks noChangeArrowheads="1"/>
                </p:cNvSpPr>
                <p:nvPr/>
              </p:nvSpPr>
              <p:spPr bwMode="auto">
                <a:xfrm>
                  <a:off x="936" y="1944"/>
                  <a:ext cx="3888" cy="432"/>
                </a:xfrm>
                <a:prstGeom prst="cube">
                  <a:avLst>
                    <a:gd name="adj" fmla="val 27546"/>
                  </a:avLst>
                </a:prstGeom>
                <a:solidFill>
                  <a:schemeClr val="hlink"/>
                </a:solidFill>
                <a:ln w="571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 dirty="0"/>
                </a:p>
              </p:txBody>
            </p:sp>
            <p:sp>
              <p:nvSpPr>
                <p:cNvPr id="28700" name="Arc 27"/>
                <p:cNvSpPr>
                  <a:spLocks/>
                </p:cNvSpPr>
                <p:nvPr/>
              </p:nvSpPr>
              <p:spPr bwMode="auto">
                <a:xfrm>
                  <a:off x="1452" y="2131"/>
                  <a:ext cx="2888" cy="163"/>
                </a:xfrm>
                <a:custGeom>
                  <a:avLst/>
                  <a:gdLst>
                    <a:gd name="T0" fmla="*/ 0 w 43200"/>
                    <a:gd name="T1" fmla="*/ 0 h 39055"/>
                    <a:gd name="T2" fmla="*/ 0 w 43200"/>
                    <a:gd name="T3" fmla="*/ 0 h 39055"/>
                    <a:gd name="T4" fmla="*/ 0 w 43200"/>
                    <a:gd name="T5" fmla="*/ 0 h 39055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39055"/>
                    <a:gd name="T11" fmla="*/ 43200 w 43200"/>
                    <a:gd name="T12" fmla="*/ 39055 h 3905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39055" fill="none" extrusionOk="0">
                      <a:moveTo>
                        <a:pt x="34323" y="-1"/>
                      </a:moveTo>
                      <a:cubicBezTo>
                        <a:pt x="39901" y="4065"/>
                        <a:pt x="43200" y="10552"/>
                        <a:pt x="43200" y="17455"/>
                      </a:cubicBezTo>
                      <a:cubicBezTo>
                        <a:pt x="43200" y="29384"/>
                        <a:pt x="33529" y="39055"/>
                        <a:pt x="21600" y="39055"/>
                      </a:cubicBezTo>
                      <a:cubicBezTo>
                        <a:pt x="9670" y="39055"/>
                        <a:pt x="0" y="29384"/>
                        <a:pt x="0" y="17455"/>
                      </a:cubicBezTo>
                      <a:cubicBezTo>
                        <a:pt x="-1" y="10866"/>
                        <a:pt x="3006" y="4638"/>
                        <a:pt x="8165" y="540"/>
                      </a:cubicBezTo>
                    </a:path>
                    <a:path w="43200" h="39055" stroke="0" extrusionOk="0">
                      <a:moveTo>
                        <a:pt x="34323" y="-1"/>
                      </a:moveTo>
                      <a:cubicBezTo>
                        <a:pt x="39901" y="4065"/>
                        <a:pt x="43200" y="10552"/>
                        <a:pt x="43200" y="17455"/>
                      </a:cubicBezTo>
                      <a:cubicBezTo>
                        <a:pt x="43200" y="29384"/>
                        <a:pt x="33529" y="39055"/>
                        <a:pt x="21600" y="39055"/>
                      </a:cubicBezTo>
                      <a:cubicBezTo>
                        <a:pt x="9670" y="39055"/>
                        <a:pt x="0" y="29384"/>
                        <a:pt x="0" y="17455"/>
                      </a:cubicBezTo>
                      <a:cubicBezTo>
                        <a:pt x="-1" y="10866"/>
                        <a:pt x="3006" y="4638"/>
                        <a:pt x="8165" y="540"/>
                      </a:cubicBezTo>
                      <a:lnTo>
                        <a:pt x="21600" y="17455"/>
                      </a:lnTo>
                      <a:close/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 wrap="none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7" name="Group 29"/>
              <p:cNvGrpSpPr>
                <a:grpSpLocks/>
              </p:cNvGrpSpPr>
              <p:nvPr/>
            </p:nvGrpSpPr>
            <p:grpSpPr bwMode="auto">
              <a:xfrm>
                <a:off x="936" y="3192"/>
                <a:ext cx="3888" cy="432"/>
                <a:chOff x="936" y="1944"/>
                <a:chExt cx="3888" cy="432"/>
              </a:xfrm>
            </p:grpSpPr>
            <p:sp>
              <p:nvSpPr>
                <p:cNvPr id="28697" name="AutoShape 30"/>
                <p:cNvSpPr>
                  <a:spLocks noChangeArrowheads="1"/>
                </p:cNvSpPr>
                <p:nvPr/>
              </p:nvSpPr>
              <p:spPr bwMode="auto">
                <a:xfrm>
                  <a:off x="936" y="1944"/>
                  <a:ext cx="3888" cy="432"/>
                </a:xfrm>
                <a:prstGeom prst="cube">
                  <a:avLst>
                    <a:gd name="adj" fmla="val 27546"/>
                  </a:avLst>
                </a:prstGeom>
                <a:solidFill>
                  <a:schemeClr val="hlink"/>
                </a:solidFill>
                <a:ln w="571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 dirty="0"/>
                </a:p>
              </p:txBody>
            </p:sp>
            <p:sp>
              <p:nvSpPr>
                <p:cNvPr id="28698" name="Arc 31"/>
                <p:cNvSpPr>
                  <a:spLocks/>
                </p:cNvSpPr>
                <p:nvPr/>
              </p:nvSpPr>
              <p:spPr bwMode="auto">
                <a:xfrm>
                  <a:off x="1452" y="2131"/>
                  <a:ext cx="2888" cy="163"/>
                </a:xfrm>
                <a:custGeom>
                  <a:avLst/>
                  <a:gdLst>
                    <a:gd name="T0" fmla="*/ 0 w 43200"/>
                    <a:gd name="T1" fmla="*/ 0 h 39055"/>
                    <a:gd name="T2" fmla="*/ 0 w 43200"/>
                    <a:gd name="T3" fmla="*/ 0 h 39055"/>
                    <a:gd name="T4" fmla="*/ 0 w 43200"/>
                    <a:gd name="T5" fmla="*/ 0 h 39055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39055"/>
                    <a:gd name="T11" fmla="*/ 43200 w 43200"/>
                    <a:gd name="T12" fmla="*/ 39055 h 3905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39055" fill="none" extrusionOk="0">
                      <a:moveTo>
                        <a:pt x="34323" y="-1"/>
                      </a:moveTo>
                      <a:cubicBezTo>
                        <a:pt x="39901" y="4065"/>
                        <a:pt x="43200" y="10552"/>
                        <a:pt x="43200" y="17455"/>
                      </a:cubicBezTo>
                      <a:cubicBezTo>
                        <a:pt x="43200" y="29384"/>
                        <a:pt x="33529" y="39055"/>
                        <a:pt x="21600" y="39055"/>
                      </a:cubicBezTo>
                      <a:cubicBezTo>
                        <a:pt x="9670" y="39055"/>
                        <a:pt x="0" y="29384"/>
                        <a:pt x="0" y="17455"/>
                      </a:cubicBezTo>
                      <a:cubicBezTo>
                        <a:pt x="-1" y="10866"/>
                        <a:pt x="3006" y="4638"/>
                        <a:pt x="8165" y="540"/>
                      </a:cubicBezTo>
                    </a:path>
                    <a:path w="43200" h="39055" stroke="0" extrusionOk="0">
                      <a:moveTo>
                        <a:pt x="34323" y="-1"/>
                      </a:moveTo>
                      <a:cubicBezTo>
                        <a:pt x="39901" y="4065"/>
                        <a:pt x="43200" y="10552"/>
                        <a:pt x="43200" y="17455"/>
                      </a:cubicBezTo>
                      <a:cubicBezTo>
                        <a:pt x="43200" y="29384"/>
                        <a:pt x="33529" y="39055"/>
                        <a:pt x="21600" y="39055"/>
                      </a:cubicBezTo>
                      <a:cubicBezTo>
                        <a:pt x="9670" y="39055"/>
                        <a:pt x="0" y="29384"/>
                        <a:pt x="0" y="17455"/>
                      </a:cubicBezTo>
                      <a:cubicBezTo>
                        <a:pt x="-1" y="10866"/>
                        <a:pt x="3006" y="4638"/>
                        <a:pt x="8165" y="540"/>
                      </a:cubicBezTo>
                      <a:lnTo>
                        <a:pt x="21600" y="17455"/>
                      </a:lnTo>
                      <a:close/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 wrap="none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8" name="Group 32"/>
              <p:cNvGrpSpPr>
                <a:grpSpLocks/>
              </p:cNvGrpSpPr>
              <p:nvPr/>
            </p:nvGrpSpPr>
            <p:grpSpPr bwMode="auto">
              <a:xfrm>
                <a:off x="936" y="2880"/>
                <a:ext cx="3888" cy="432"/>
                <a:chOff x="936" y="1944"/>
                <a:chExt cx="3888" cy="432"/>
              </a:xfrm>
            </p:grpSpPr>
            <p:sp>
              <p:nvSpPr>
                <p:cNvPr id="28695" name="AutoShape 33"/>
                <p:cNvSpPr>
                  <a:spLocks noChangeArrowheads="1"/>
                </p:cNvSpPr>
                <p:nvPr/>
              </p:nvSpPr>
              <p:spPr bwMode="auto">
                <a:xfrm>
                  <a:off x="936" y="1944"/>
                  <a:ext cx="3888" cy="432"/>
                </a:xfrm>
                <a:prstGeom prst="cube">
                  <a:avLst>
                    <a:gd name="adj" fmla="val 27546"/>
                  </a:avLst>
                </a:prstGeom>
                <a:solidFill>
                  <a:schemeClr val="hlink"/>
                </a:solidFill>
                <a:ln w="571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 dirty="0"/>
                </a:p>
              </p:txBody>
            </p:sp>
            <p:sp>
              <p:nvSpPr>
                <p:cNvPr id="28696" name="Arc 34"/>
                <p:cNvSpPr>
                  <a:spLocks/>
                </p:cNvSpPr>
                <p:nvPr/>
              </p:nvSpPr>
              <p:spPr bwMode="auto">
                <a:xfrm>
                  <a:off x="1452" y="2131"/>
                  <a:ext cx="2888" cy="163"/>
                </a:xfrm>
                <a:custGeom>
                  <a:avLst/>
                  <a:gdLst>
                    <a:gd name="T0" fmla="*/ 0 w 43200"/>
                    <a:gd name="T1" fmla="*/ 0 h 39055"/>
                    <a:gd name="T2" fmla="*/ 0 w 43200"/>
                    <a:gd name="T3" fmla="*/ 0 h 39055"/>
                    <a:gd name="T4" fmla="*/ 0 w 43200"/>
                    <a:gd name="T5" fmla="*/ 0 h 39055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39055"/>
                    <a:gd name="T11" fmla="*/ 43200 w 43200"/>
                    <a:gd name="T12" fmla="*/ 39055 h 3905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39055" fill="none" extrusionOk="0">
                      <a:moveTo>
                        <a:pt x="34323" y="-1"/>
                      </a:moveTo>
                      <a:cubicBezTo>
                        <a:pt x="39901" y="4065"/>
                        <a:pt x="43200" y="10552"/>
                        <a:pt x="43200" y="17455"/>
                      </a:cubicBezTo>
                      <a:cubicBezTo>
                        <a:pt x="43200" y="29384"/>
                        <a:pt x="33529" y="39055"/>
                        <a:pt x="21600" y="39055"/>
                      </a:cubicBezTo>
                      <a:cubicBezTo>
                        <a:pt x="9670" y="39055"/>
                        <a:pt x="0" y="29384"/>
                        <a:pt x="0" y="17455"/>
                      </a:cubicBezTo>
                      <a:cubicBezTo>
                        <a:pt x="-1" y="10866"/>
                        <a:pt x="3006" y="4638"/>
                        <a:pt x="8165" y="540"/>
                      </a:cubicBezTo>
                    </a:path>
                    <a:path w="43200" h="39055" stroke="0" extrusionOk="0">
                      <a:moveTo>
                        <a:pt x="34323" y="-1"/>
                      </a:moveTo>
                      <a:cubicBezTo>
                        <a:pt x="39901" y="4065"/>
                        <a:pt x="43200" y="10552"/>
                        <a:pt x="43200" y="17455"/>
                      </a:cubicBezTo>
                      <a:cubicBezTo>
                        <a:pt x="43200" y="29384"/>
                        <a:pt x="33529" y="39055"/>
                        <a:pt x="21600" y="39055"/>
                      </a:cubicBezTo>
                      <a:cubicBezTo>
                        <a:pt x="9670" y="39055"/>
                        <a:pt x="0" y="29384"/>
                        <a:pt x="0" y="17455"/>
                      </a:cubicBezTo>
                      <a:cubicBezTo>
                        <a:pt x="-1" y="10866"/>
                        <a:pt x="3006" y="4638"/>
                        <a:pt x="8165" y="540"/>
                      </a:cubicBezTo>
                      <a:lnTo>
                        <a:pt x="21600" y="17455"/>
                      </a:lnTo>
                      <a:close/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 wrap="none" anchor="ctr"/>
                <a:lstStyle/>
                <a:p>
                  <a:endParaRPr lang="en-IN" dirty="0"/>
                </a:p>
              </p:txBody>
            </p:sp>
          </p:grpSp>
          <p:grpSp>
            <p:nvGrpSpPr>
              <p:cNvPr id="9" name="Group 35"/>
              <p:cNvGrpSpPr>
                <a:grpSpLocks/>
              </p:cNvGrpSpPr>
              <p:nvPr/>
            </p:nvGrpSpPr>
            <p:grpSpPr bwMode="auto">
              <a:xfrm>
                <a:off x="936" y="2567"/>
                <a:ext cx="3888" cy="432"/>
                <a:chOff x="936" y="1944"/>
                <a:chExt cx="3888" cy="432"/>
              </a:xfrm>
            </p:grpSpPr>
            <p:sp>
              <p:nvSpPr>
                <p:cNvPr id="28693" name="AutoShape 36"/>
                <p:cNvSpPr>
                  <a:spLocks noChangeArrowheads="1"/>
                </p:cNvSpPr>
                <p:nvPr/>
              </p:nvSpPr>
              <p:spPr bwMode="auto">
                <a:xfrm>
                  <a:off x="936" y="1944"/>
                  <a:ext cx="3888" cy="432"/>
                </a:xfrm>
                <a:prstGeom prst="cube">
                  <a:avLst>
                    <a:gd name="adj" fmla="val 27546"/>
                  </a:avLst>
                </a:prstGeom>
                <a:solidFill>
                  <a:schemeClr val="hlink"/>
                </a:solidFill>
                <a:ln w="571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IN" dirty="0"/>
                </a:p>
              </p:txBody>
            </p:sp>
            <p:sp>
              <p:nvSpPr>
                <p:cNvPr id="28694" name="Arc 37"/>
                <p:cNvSpPr>
                  <a:spLocks/>
                </p:cNvSpPr>
                <p:nvPr/>
              </p:nvSpPr>
              <p:spPr bwMode="auto">
                <a:xfrm>
                  <a:off x="1452" y="2131"/>
                  <a:ext cx="2888" cy="163"/>
                </a:xfrm>
                <a:custGeom>
                  <a:avLst/>
                  <a:gdLst>
                    <a:gd name="T0" fmla="*/ 0 w 43200"/>
                    <a:gd name="T1" fmla="*/ 0 h 39055"/>
                    <a:gd name="T2" fmla="*/ 0 w 43200"/>
                    <a:gd name="T3" fmla="*/ 0 h 39055"/>
                    <a:gd name="T4" fmla="*/ 0 w 43200"/>
                    <a:gd name="T5" fmla="*/ 0 h 39055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39055"/>
                    <a:gd name="T11" fmla="*/ 43200 w 43200"/>
                    <a:gd name="T12" fmla="*/ 39055 h 3905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39055" fill="none" extrusionOk="0">
                      <a:moveTo>
                        <a:pt x="34323" y="-1"/>
                      </a:moveTo>
                      <a:cubicBezTo>
                        <a:pt x="39901" y="4065"/>
                        <a:pt x="43200" y="10552"/>
                        <a:pt x="43200" y="17455"/>
                      </a:cubicBezTo>
                      <a:cubicBezTo>
                        <a:pt x="43200" y="29384"/>
                        <a:pt x="33529" y="39055"/>
                        <a:pt x="21600" y="39055"/>
                      </a:cubicBezTo>
                      <a:cubicBezTo>
                        <a:pt x="9670" y="39055"/>
                        <a:pt x="0" y="29384"/>
                        <a:pt x="0" y="17455"/>
                      </a:cubicBezTo>
                      <a:cubicBezTo>
                        <a:pt x="-1" y="10866"/>
                        <a:pt x="3006" y="4638"/>
                        <a:pt x="8165" y="540"/>
                      </a:cubicBezTo>
                    </a:path>
                    <a:path w="43200" h="39055" stroke="0" extrusionOk="0">
                      <a:moveTo>
                        <a:pt x="34323" y="-1"/>
                      </a:moveTo>
                      <a:cubicBezTo>
                        <a:pt x="39901" y="4065"/>
                        <a:pt x="43200" y="10552"/>
                        <a:pt x="43200" y="17455"/>
                      </a:cubicBezTo>
                      <a:cubicBezTo>
                        <a:pt x="43200" y="29384"/>
                        <a:pt x="33529" y="39055"/>
                        <a:pt x="21600" y="39055"/>
                      </a:cubicBezTo>
                      <a:cubicBezTo>
                        <a:pt x="9670" y="39055"/>
                        <a:pt x="0" y="29384"/>
                        <a:pt x="0" y="17455"/>
                      </a:cubicBezTo>
                      <a:cubicBezTo>
                        <a:pt x="-1" y="10866"/>
                        <a:pt x="3006" y="4638"/>
                        <a:pt x="8165" y="540"/>
                      </a:cubicBezTo>
                      <a:lnTo>
                        <a:pt x="21600" y="17455"/>
                      </a:lnTo>
                      <a:close/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 wrap="none" anchor="ctr"/>
                <a:lstStyle/>
                <a:p>
                  <a:endParaRPr lang="en-IN" dirty="0"/>
                </a:p>
              </p:txBody>
            </p:sp>
          </p:grpSp>
        </p:grpSp>
        <p:sp>
          <p:nvSpPr>
            <p:cNvPr id="28680" name="Text Box 41"/>
            <p:cNvSpPr txBox="1">
              <a:spLocks noChangeArrowheads="1"/>
            </p:cNvSpPr>
            <p:nvPr/>
          </p:nvSpPr>
          <p:spPr bwMode="auto">
            <a:xfrm>
              <a:off x="144" y="2916"/>
              <a:ext cx="1248" cy="75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1" dirty="0">
                  <a:latin typeface="Arial" charset="0"/>
                </a:rPr>
                <a:t>SMALL EDDY CURRENT</a:t>
              </a:r>
            </a:p>
          </p:txBody>
        </p:sp>
        <p:sp>
          <p:nvSpPr>
            <p:cNvPr id="28681" name="Line 42"/>
            <p:cNvSpPr>
              <a:spLocks noChangeShapeType="1"/>
            </p:cNvSpPr>
            <p:nvPr/>
          </p:nvSpPr>
          <p:spPr bwMode="auto">
            <a:xfrm flipH="1" flipV="1">
              <a:off x="1080" y="3312"/>
              <a:ext cx="912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82" name="Line 43"/>
            <p:cNvSpPr>
              <a:spLocks noChangeShapeType="1"/>
            </p:cNvSpPr>
            <p:nvPr/>
          </p:nvSpPr>
          <p:spPr bwMode="auto">
            <a:xfrm flipH="1" flipV="1">
              <a:off x="1080" y="3312"/>
              <a:ext cx="912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83" name="Line 44"/>
            <p:cNvSpPr>
              <a:spLocks noChangeShapeType="1"/>
            </p:cNvSpPr>
            <p:nvPr/>
          </p:nvSpPr>
          <p:spPr bwMode="auto">
            <a:xfrm flipH="1">
              <a:off x="1080" y="3168"/>
              <a:ext cx="912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84" name="Line 45"/>
            <p:cNvSpPr>
              <a:spLocks noChangeShapeType="1"/>
            </p:cNvSpPr>
            <p:nvPr/>
          </p:nvSpPr>
          <p:spPr bwMode="auto">
            <a:xfrm flipH="1">
              <a:off x="1080" y="2832"/>
              <a:ext cx="912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85" name="Text Box 46"/>
            <p:cNvSpPr txBox="1">
              <a:spLocks noChangeArrowheads="1"/>
            </p:cNvSpPr>
            <p:nvPr/>
          </p:nvSpPr>
          <p:spPr bwMode="auto">
            <a:xfrm>
              <a:off x="2616" y="2251"/>
              <a:ext cx="1584" cy="29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1" dirty="0">
                  <a:latin typeface="Arial" charset="0"/>
                </a:rPr>
                <a:t>INSULATION</a:t>
              </a:r>
            </a:p>
          </p:txBody>
        </p:sp>
        <p:sp>
          <p:nvSpPr>
            <p:cNvPr id="28686" name="Line 47"/>
            <p:cNvSpPr>
              <a:spLocks noChangeShapeType="1"/>
            </p:cNvSpPr>
            <p:nvPr/>
          </p:nvSpPr>
          <p:spPr bwMode="auto">
            <a:xfrm flipV="1">
              <a:off x="3336" y="2496"/>
              <a:ext cx="0" cy="11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87" name="Line 48"/>
            <p:cNvSpPr>
              <a:spLocks noChangeShapeType="1"/>
            </p:cNvSpPr>
            <p:nvPr/>
          </p:nvSpPr>
          <p:spPr bwMode="auto">
            <a:xfrm flipV="1">
              <a:off x="3188" y="2488"/>
              <a:ext cx="144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88" name="Line 49"/>
            <p:cNvSpPr>
              <a:spLocks noChangeShapeType="1"/>
            </p:cNvSpPr>
            <p:nvPr/>
          </p:nvSpPr>
          <p:spPr bwMode="auto">
            <a:xfrm flipV="1">
              <a:off x="3096" y="2448"/>
              <a:ext cx="240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WordArt 2"/>
          <p:cNvSpPr>
            <a:spLocks noChangeArrowheads="1" noChangeShapeType="1" noTextEdit="1"/>
          </p:cNvSpPr>
          <p:nvPr/>
        </p:nvSpPr>
        <p:spPr bwMode="auto">
          <a:xfrm>
            <a:off x="1447800" y="1295400"/>
            <a:ext cx="7239000" cy="4191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6227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B050"/>
                </a:solidFill>
                <a:latin typeface="Impact"/>
              </a:rPr>
              <a:t>TRANSFORMER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113180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44488" y="1340768"/>
            <a:ext cx="9245600" cy="551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r>
              <a:rPr lang="en-US" sz="2500" b="1" kern="0" dirty="0">
                <a:solidFill>
                  <a:srgbClr val="005200"/>
                </a:solidFill>
                <a:latin typeface="Arial" pitchFamily="34" charset="0"/>
                <a:ea typeface="+mj-ea"/>
                <a:cs typeface="Arial" pitchFamily="34" charset="0"/>
              </a:rPr>
              <a:t>	</a:t>
            </a:r>
            <a:endParaRPr lang="en-IN" sz="2500" b="1" kern="0" dirty="0">
              <a:solidFill>
                <a:srgbClr val="2B5600"/>
              </a:solidFill>
              <a:latin typeface="Arial" pitchFamily="34" charset="0"/>
              <a:cs typeface="Arial" pitchFamily="34" charset="0"/>
            </a:endParaRPr>
          </a:p>
          <a:p>
            <a:endParaRPr lang="en-US" sz="2800" b="1" u="sng" dirty="0">
              <a:solidFill>
                <a:srgbClr val="FF0000"/>
              </a:solidFill>
            </a:endParaRPr>
          </a:p>
          <a:p>
            <a:endParaRPr lang="en-US" sz="2800" b="1" u="sng" dirty="0">
              <a:solidFill>
                <a:srgbClr val="FF0000"/>
              </a:solidFill>
            </a:endParaRPr>
          </a:p>
          <a:p>
            <a:endParaRPr lang="en-US" sz="2800" b="1" u="sng" dirty="0">
              <a:solidFill>
                <a:srgbClr val="FF0000"/>
              </a:solidFill>
            </a:endParaRPr>
          </a:p>
          <a:p>
            <a:endParaRPr lang="en-US" sz="2800" b="1" u="sng" dirty="0">
              <a:solidFill>
                <a:srgbClr val="FF0000"/>
              </a:solidFill>
            </a:endParaRPr>
          </a:p>
          <a:p>
            <a:endParaRPr lang="en-US" sz="2800" b="1" u="sng" dirty="0">
              <a:solidFill>
                <a:srgbClr val="FF0000"/>
              </a:solidFill>
            </a:endParaRPr>
          </a:p>
          <a:p>
            <a:endParaRPr lang="en-US" sz="2800" b="1" u="sng" dirty="0">
              <a:solidFill>
                <a:srgbClr val="FF0000"/>
              </a:solidFill>
            </a:endParaRPr>
          </a:p>
          <a:p>
            <a:endParaRPr lang="en-US" sz="2800" b="1" u="sng" dirty="0">
              <a:solidFill>
                <a:srgbClr val="FF0000"/>
              </a:solidFill>
            </a:endParaRPr>
          </a:p>
          <a:p>
            <a:endParaRPr lang="en-US" sz="2800" b="1" u="sng" dirty="0">
              <a:solidFill>
                <a:srgbClr val="FF0000"/>
              </a:solidFill>
            </a:endParaRPr>
          </a:p>
          <a:p>
            <a:r>
              <a:rPr lang="en-US" sz="2800" b="1" u="sng" dirty="0">
                <a:solidFill>
                  <a:srgbClr val="FF0000"/>
                </a:solidFill>
              </a:rPr>
              <a:t>PART NO-IV</a:t>
            </a:r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b="1" u="sng" dirty="0">
                <a:solidFill>
                  <a:srgbClr val="FF0000"/>
                </a:solidFill>
              </a:rPr>
              <a:t> EFFECT OF AC</a:t>
            </a:r>
            <a:endParaRPr lang="en-IN" sz="2800" u="sng" dirty="0">
              <a:solidFill>
                <a:srgbClr val="FF0000"/>
              </a:solidFill>
            </a:endParaRPr>
          </a:p>
          <a:p>
            <a:r>
              <a:rPr lang="en-US" sz="2800" b="1" dirty="0"/>
              <a:t> </a:t>
            </a:r>
            <a:endParaRPr lang="en-IN" sz="2800" dirty="0"/>
          </a:p>
          <a:p>
            <a:r>
              <a:rPr lang="en-US" sz="2800" b="1" u="sng" dirty="0">
                <a:solidFill>
                  <a:srgbClr val="FF0000"/>
                </a:solidFill>
              </a:rPr>
              <a:t>PART NO-V</a:t>
            </a:r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b="1" u="sng" dirty="0">
                <a:solidFill>
                  <a:srgbClr val="FF0000"/>
                </a:solidFill>
              </a:rPr>
              <a:t>EFFECT OF DC </a:t>
            </a:r>
            <a:endParaRPr lang="en-IN" sz="2800" u="sng" dirty="0">
              <a:solidFill>
                <a:srgbClr val="FF0000"/>
              </a:solidFill>
            </a:endParaRPr>
          </a:p>
          <a:p>
            <a:r>
              <a:rPr lang="en-US" sz="2800" dirty="0"/>
              <a:t>		       	(a)   Steady DC .</a:t>
            </a:r>
            <a:endParaRPr lang="en-IN" sz="2800" dirty="0"/>
          </a:p>
          <a:p>
            <a:r>
              <a:rPr lang="en-US" sz="2800" dirty="0"/>
              <a:t>		       	(b)   Intermittent DC.</a:t>
            </a:r>
            <a:endParaRPr lang="en-IN" sz="2800" dirty="0"/>
          </a:p>
          <a:p>
            <a:r>
              <a:rPr lang="en-US" sz="2800" dirty="0"/>
              <a:t>		       	(c)   Varying DC.</a:t>
            </a:r>
          </a:p>
          <a:p>
            <a:r>
              <a:rPr lang="en-US" sz="2800" b="1" u="sng" dirty="0">
                <a:solidFill>
                  <a:srgbClr val="FF0000"/>
                </a:solidFill>
              </a:rPr>
              <a:t>PART NO-VI</a:t>
            </a:r>
            <a:r>
              <a:rPr lang="en-US" sz="2800" b="1" dirty="0">
                <a:solidFill>
                  <a:srgbClr val="FF0000"/>
                </a:solidFill>
              </a:rPr>
              <a:t>	</a:t>
            </a:r>
            <a:r>
              <a:rPr lang="en-US" sz="2800" b="1" u="sng" dirty="0">
                <a:solidFill>
                  <a:srgbClr val="FF0000"/>
                </a:solidFill>
              </a:rPr>
              <a:t>TRANSFORMER LOSSES</a:t>
            </a:r>
            <a:endParaRPr lang="en-IN" sz="2800" u="sng" dirty="0">
              <a:solidFill>
                <a:srgbClr val="FF0000"/>
              </a:solidFill>
            </a:endParaRPr>
          </a:p>
          <a:p>
            <a:r>
              <a:rPr lang="en-US" sz="2800" dirty="0"/>
              <a:t>		       	(a)    Copper Loss.</a:t>
            </a:r>
            <a:endParaRPr lang="en-IN" sz="2800" dirty="0"/>
          </a:p>
          <a:p>
            <a:r>
              <a:rPr lang="en-US" sz="2800" dirty="0"/>
              <a:t>		       	(b)    Flux Leakage Loss.</a:t>
            </a:r>
            <a:endParaRPr lang="en-IN" sz="2800" dirty="0"/>
          </a:p>
          <a:p>
            <a:r>
              <a:rPr lang="en-US" sz="2800" dirty="0"/>
              <a:t>		       	(c)    Hysteresis Loss.</a:t>
            </a:r>
            <a:endParaRPr lang="en-IN" sz="2800" dirty="0"/>
          </a:p>
          <a:p>
            <a:r>
              <a:rPr lang="en-US" sz="2800" dirty="0"/>
              <a:t>		       	(d)    Saturation Loss.</a:t>
            </a:r>
            <a:endParaRPr lang="en-IN" sz="2800" dirty="0"/>
          </a:p>
          <a:p>
            <a:r>
              <a:rPr lang="en-US" sz="2800" dirty="0"/>
              <a:t>		       	(e)    Eddy Current Loss.</a:t>
            </a:r>
          </a:p>
          <a:p>
            <a:endParaRPr lang="en-IN" sz="2800" dirty="0"/>
          </a:p>
          <a:p>
            <a:r>
              <a:rPr lang="en-US" sz="2800" dirty="0"/>
              <a:t> </a:t>
            </a:r>
            <a:endParaRPr lang="en-IN" sz="2800" dirty="0"/>
          </a:p>
          <a:p>
            <a:pPr>
              <a:lnSpc>
                <a:spcPct val="150000"/>
              </a:lnSpc>
              <a:defRPr/>
            </a:pPr>
            <a:endParaRPr lang="en-US" sz="2500" b="1" kern="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lvl="4">
              <a:defRPr/>
            </a:pPr>
            <a:r>
              <a:rPr lang="en-US" sz="2500" b="1" kern="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  </a:t>
            </a:r>
          </a:p>
          <a:p>
            <a:pPr lvl="0">
              <a:defRPr/>
            </a:pPr>
            <a:r>
              <a:rPr lang="en-US" sz="2500" b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	                      </a:t>
            </a:r>
            <a:r>
              <a:rPr lang="en-US" sz="2500" b="1" kern="0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		       		</a:t>
            </a:r>
          </a:p>
          <a:p>
            <a:pPr>
              <a:lnSpc>
                <a:spcPct val="150000"/>
              </a:lnSpc>
              <a:defRPr/>
            </a:pPr>
            <a:r>
              <a:rPr lang="en-US" sz="2500" b="1" kern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		</a:t>
            </a:r>
          </a:p>
          <a:p>
            <a:pPr>
              <a:defRPr/>
            </a:pPr>
            <a:r>
              <a:rPr lang="en-US" sz="2500" b="1" kern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			</a:t>
            </a:r>
          </a:p>
          <a:p>
            <a:pPr>
              <a:defRPr/>
            </a:pPr>
            <a:r>
              <a:rPr lang="en-US" sz="2500" b="1" kern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			</a:t>
            </a:r>
          </a:p>
          <a:p>
            <a:pPr>
              <a:defRPr/>
            </a:pPr>
            <a:endParaRPr lang="en-US" sz="2500" b="1" kern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n-US" sz="2500" b="1" kern="0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>
              <a:defRPr/>
            </a:pPr>
            <a:endParaRPr lang="en-US" sz="25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905000" y="44624"/>
            <a:ext cx="6172200" cy="838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3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SCOPE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20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20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JEGANATH-PC\Desktop\transforrmer\screenshot\Screenshot_2016-01-05-00-59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blipFill dpi="0" rotWithShape="1">
            <a:blip r:embed="rId4">
              <a:alphaModFix amt="87000"/>
            </a:blip>
            <a:srcRect/>
            <a:stretch>
              <a:fillRect/>
            </a:stretch>
          </a:blipFill>
        </p:spPr>
      </p:pic>
      <p:sp>
        <p:nvSpPr>
          <p:cNvPr id="4" name="Rectangle 3"/>
          <p:cNvSpPr/>
          <p:nvPr/>
        </p:nvSpPr>
        <p:spPr>
          <a:xfrm>
            <a:off x="0" y="2786058"/>
            <a:ext cx="9906000" cy="769441"/>
          </a:xfrm>
          <a:prstGeom prst="rect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ngl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400" b="1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NO-I</a:t>
            </a:r>
            <a:r>
              <a:rPr lang="en-US" sz="4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INTRODUCTION </a:t>
            </a: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27384"/>
            <a:ext cx="9906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INTRO TO TRANSFORMER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092" y="4003120"/>
            <a:ext cx="935837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6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dirty="0">
                <a:latin typeface="Arial" pitchFamily="34" charset="0"/>
                <a:cs typeface="Arial" pitchFamily="34" charset="0"/>
              </a:rPr>
              <a:t>Electric energy is </a:t>
            </a:r>
            <a:r>
              <a:rPr lang="en-US" sz="3600" b="1" dirty="0" err="1">
                <a:latin typeface="Arial" pitchFamily="34" charset="0"/>
                <a:cs typeface="Arial" pitchFamily="34" charset="0"/>
              </a:rPr>
              <a:t>tranfered</a:t>
            </a:r>
            <a:r>
              <a:rPr lang="en-US" sz="3600" b="1" dirty="0">
                <a:latin typeface="Arial" pitchFamily="34" charset="0"/>
                <a:cs typeface="Arial" pitchFamily="34" charset="0"/>
              </a:rPr>
              <a:t> from one </a:t>
            </a:r>
            <a:r>
              <a:rPr lang="en-US" sz="3600" b="1" dirty="0" err="1">
                <a:latin typeface="Arial" pitchFamily="34" charset="0"/>
                <a:cs typeface="Arial" pitchFamily="34" charset="0"/>
              </a:rPr>
              <a:t>cct</a:t>
            </a:r>
            <a:r>
              <a:rPr lang="en-US" sz="3600" b="1" dirty="0">
                <a:latin typeface="Arial" pitchFamily="34" charset="0"/>
                <a:cs typeface="Arial" pitchFamily="34" charset="0"/>
              </a:rPr>
              <a:t> to another </a:t>
            </a:r>
            <a:r>
              <a:rPr lang="en-US" sz="3600" b="1" dirty="0" err="1">
                <a:latin typeface="Arial" pitchFamily="34" charset="0"/>
                <a:cs typeface="Arial" pitchFamily="34" charset="0"/>
              </a:rPr>
              <a:t>cct</a:t>
            </a:r>
            <a:r>
              <a:rPr lang="en-US" sz="3600" b="1" dirty="0">
                <a:latin typeface="Arial" pitchFamily="34" charset="0"/>
                <a:cs typeface="Arial" pitchFamily="34" charset="0"/>
              </a:rPr>
              <a:t> via  </a:t>
            </a:r>
            <a:r>
              <a:rPr lang="en-US" sz="36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Magnetic Field. 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  <a:p>
            <a:endParaRPr lang="en-US" sz="2600" b="1" dirty="0">
              <a:latin typeface="Arial" pitchFamily="34" charset="0"/>
              <a:cs typeface="Arial" pitchFamily="34" charset="0"/>
            </a:endParaRPr>
          </a:p>
          <a:p>
            <a:endParaRPr lang="en-US" sz="26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9"/>
          <p:cNvGrpSpPr/>
          <p:nvPr/>
        </p:nvGrpSpPr>
        <p:grpSpPr>
          <a:xfrm>
            <a:off x="577850" y="1447800"/>
            <a:ext cx="8750300" cy="2057400"/>
            <a:chOff x="304800" y="1066800"/>
            <a:chExt cx="8077200" cy="2057400"/>
          </a:xfrm>
        </p:grpSpPr>
        <p:pic>
          <p:nvPicPr>
            <p:cNvPr id="1026" name="Picture 2" descr="F:\tp\images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4800" y="1066800"/>
              <a:ext cx="4793792" cy="2057400"/>
            </a:xfrm>
            <a:prstGeom prst="rect">
              <a:avLst/>
            </a:prstGeom>
            <a:noFill/>
          </p:spPr>
        </p:pic>
        <p:pic>
          <p:nvPicPr>
            <p:cNvPr id="1027" name="Picture 3" descr="F:\tp\9-6-09_LP_Sravana_phy_1.12.4.7.1.6_vand_SS_html_m3183650c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410200" y="1143000"/>
              <a:ext cx="2971800" cy="185737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276409" y="2845048"/>
            <a:ext cx="9319937" cy="707886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>
                <a:solidFill>
                  <a:srgbClr val="FFFF00"/>
                </a:solidFill>
                <a:latin typeface="Arial" charset="0"/>
                <a:cs typeface="Arial" charset="0"/>
              </a:rPr>
              <a:t>WORKING PRINCIPLE</a:t>
            </a:r>
            <a:endParaRPr lang="en-IN" sz="4000" b="1" u="sng" dirty="0">
              <a:solidFill>
                <a:srgbClr val="FFFF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238092" y="214290"/>
            <a:ext cx="9358378" cy="646331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wrap="square">
            <a:spAutoFit/>
          </a:bodyPr>
          <a:lstStyle/>
          <a:p>
            <a:pPr algn="ctr"/>
            <a:r>
              <a:rPr lang="en-US" sz="3600" b="1" u="sng" dirty="0">
                <a:solidFill>
                  <a:srgbClr val="FFFF00"/>
                </a:solidFill>
                <a:latin typeface="Arial Black" panose="020B0A04020102020204" pitchFamily="34" charset="0"/>
                <a:cs typeface="Arial" charset="0"/>
              </a:rPr>
              <a:t>MUTUAL INDUCTION</a:t>
            </a:r>
          </a:p>
        </p:txBody>
      </p:sp>
      <p:grpSp>
        <p:nvGrpSpPr>
          <p:cNvPr id="9219" name="Group 3"/>
          <p:cNvGrpSpPr>
            <a:grpSpLocks/>
          </p:cNvGrpSpPr>
          <p:nvPr/>
        </p:nvGrpSpPr>
        <p:grpSpPr bwMode="auto">
          <a:xfrm>
            <a:off x="660400" y="1744674"/>
            <a:ext cx="8562975" cy="3398838"/>
            <a:chOff x="416" y="1104"/>
            <a:chExt cx="5394" cy="2141"/>
          </a:xfrm>
        </p:grpSpPr>
        <p:grpSp>
          <p:nvGrpSpPr>
            <p:cNvPr id="9221" name="Group 4"/>
            <p:cNvGrpSpPr>
              <a:grpSpLocks/>
            </p:cNvGrpSpPr>
            <p:nvPr/>
          </p:nvGrpSpPr>
          <p:grpSpPr bwMode="auto">
            <a:xfrm>
              <a:off x="3231" y="1416"/>
              <a:ext cx="238" cy="1516"/>
              <a:chOff x="690" y="2060"/>
              <a:chExt cx="222" cy="2344"/>
            </a:xfrm>
          </p:grpSpPr>
          <p:grpSp>
            <p:nvGrpSpPr>
              <p:cNvPr id="9277" name="Group 5"/>
              <p:cNvGrpSpPr>
                <a:grpSpLocks/>
              </p:cNvGrpSpPr>
              <p:nvPr/>
            </p:nvGrpSpPr>
            <p:grpSpPr bwMode="auto">
              <a:xfrm>
                <a:off x="706" y="2060"/>
                <a:ext cx="206" cy="1234"/>
                <a:chOff x="706" y="2060"/>
                <a:chExt cx="206" cy="1234"/>
              </a:xfrm>
            </p:grpSpPr>
            <p:grpSp>
              <p:nvGrpSpPr>
                <p:cNvPr id="9285" name="Group 6"/>
                <p:cNvGrpSpPr>
                  <a:grpSpLocks/>
                </p:cNvGrpSpPr>
                <p:nvPr/>
              </p:nvGrpSpPr>
              <p:grpSpPr bwMode="auto">
                <a:xfrm>
                  <a:off x="714" y="2060"/>
                  <a:ext cx="198" cy="676"/>
                  <a:chOff x="516" y="1096"/>
                  <a:chExt cx="595" cy="2604"/>
                </a:xfrm>
              </p:grpSpPr>
              <p:sp>
                <p:nvSpPr>
                  <p:cNvPr id="9289" name="Arc 7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9290" name="Arc 8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86" name="Group 9"/>
                <p:cNvGrpSpPr>
                  <a:grpSpLocks/>
                </p:cNvGrpSpPr>
                <p:nvPr/>
              </p:nvGrpSpPr>
              <p:grpSpPr bwMode="auto">
                <a:xfrm>
                  <a:off x="706" y="2618"/>
                  <a:ext cx="198" cy="676"/>
                  <a:chOff x="516" y="1096"/>
                  <a:chExt cx="595" cy="2604"/>
                </a:xfrm>
              </p:grpSpPr>
              <p:sp>
                <p:nvSpPr>
                  <p:cNvPr id="9287" name="Arc 10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9288" name="Arc 11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278" name="Group 12"/>
              <p:cNvGrpSpPr>
                <a:grpSpLocks/>
              </p:cNvGrpSpPr>
              <p:nvPr/>
            </p:nvGrpSpPr>
            <p:grpSpPr bwMode="auto">
              <a:xfrm>
                <a:off x="690" y="3170"/>
                <a:ext cx="206" cy="1234"/>
                <a:chOff x="706" y="2060"/>
                <a:chExt cx="206" cy="1234"/>
              </a:xfrm>
            </p:grpSpPr>
            <p:grpSp>
              <p:nvGrpSpPr>
                <p:cNvPr id="9279" name="Group 13"/>
                <p:cNvGrpSpPr>
                  <a:grpSpLocks/>
                </p:cNvGrpSpPr>
                <p:nvPr/>
              </p:nvGrpSpPr>
              <p:grpSpPr bwMode="auto">
                <a:xfrm>
                  <a:off x="714" y="2060"/>
                  <a:ext cx="198" cy="676"/>
                  <a:chOff x="516" y="1096"/>
                  <a:chExt cx="595" cy="2604"/>
                </a:xfrm>
              </p:grpSpPr>
              <p:sp>
                <p:nvSpPr>
                  <p:cNvPr id="9283" name="Arc 14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9284" name="Arc 15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80" name="Group 16"/>
                <p:cNvGrpSpPr>
                  <a:grpSpLocks/>
                </p:cNvGrpSpPr>
                <p:nvPr/>
              </p:nvGrpSpPr>
              <p:grpSpPr bwMode="auto">
                <a:xfrm>
                  <a:off x="706" y="2618"/>
                  <a:ext cx="198" cy="676"/>
                  <a:chOff x="516" y="1096"/>
                  <a:chExt cx="595" cy="2604"/>
                </a:xfrm>
              </p:grpSpPr>
              <p:sp>
                <p:nvSpPr>
                  <p:cNvPr id="9281" name="Arc 17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9282" name="Arc 18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</p:grpSp>
        <p:sp>
          <p:nvSpPr>
            <p:cNvPr id="9222" name="Line 19"/>
            <p:cNvSpPr>
              <a:spLocks noChangeShapeType="1"/>
            </p:cNvSpPr>
            <p:nvPr/>
          </p:nvSpPr>
          <p:spPr bwMode="auto">
            <a:xfrm>
              <a:off x="3424" y="2893"/>
              <a:ext cx="1856" cy="0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3" name="Line 20"/>
            <p:cNvSpPr>
              <a:spLocks noChangeShapeType="1"/>
            </p:cNvSpPr>
            <p:nvPr/>
          </p:nvSpPr>
          <p:spPr bwMode="auto">
            <a:xfrm>
              <a:off x="3472" y="1452"/>
              <a:ext cx="1811" cy="0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4" name="Text Box 21"/>
            <p:cNvSpPr txBox="1">
              <a:spLocks noChangeArrowheads="1"/>
            </p:cNvSpPr>
            <p:nvPr/>
          </p:nvSpPr>
          <p:spPr bwMode="auto">
            <a:xfrm>
              <a:off x="3432" y="2061"/>
              <a:ext cx="255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S</a:t>
              </a:r>
            </a:p>
          </p:txBody>
        </p:sp>
        <p:grpSp>
          <p:nvGrpSpPr>
            <p:cNvPr id="9225" name="Group 22"/>
            <p:cNvGrpSpPr>
              <a:grpSpLocks/>
            </p:cNvGrpSpPr>
            <p:nvPr/>
          </p:nvGrpSpPr>
          <p:grpSpPr bwMode="auto">
            <a:xfrm flipH="1">
              <a:off x="2433" y="1403"/>
              <a:ext cx="237" cy="1528"/>
              <a:chOff x="690" y="2060"/>
              <a:chExt cx="222" cy="2344"/>
            </a:xfrm>
          </p:grpSpPr>
          <p:grpSp>
            <p:nvGrpSpPr>
              <p:cNvPr id="9263" name="Group 23"/>
              <p:cNvGrpSpPr>
                <a:grpSpLocks/>
              </p:cNvGrpSpPr>
              <p:nvPr/>
            </p:nvGrpSpPr>
            <p:grpSpPr bwMode="auto">
              <a:xfrm>
                <a:off x="706" y="2060"/>
                <a:ext cx="206" cy="1234"/>
                <a:chOff x="706" y="2060"/>
                <a:chExt cx="206" cy="1234"/>
              </a:xfrm>
            </p:grpSpPr>
            <p:grpSp>
              <p:nvGrpSpPr>
                <p:cNvPr id="9271" name="Group 24"/>
                <p:cNvGrpSpPr>
                  <a:grpSpLocks/>
                </p:cNvGrpSpPr>
                <p:nvPr/>
              </p:nvGrpSpPr>
              <p:grpSpPr bwMode="auto">
                <a:xfrm>
                  <a:off x="714" y="2060"/>
                  <a:ext cx="198" cy="676"/>
                  <a:chOff x="516" y="1096"/>
                  <a:chExt cx="595" cy="2604"/>
                </a:xfrm>
              </p:grpSpPr>
              <p:sp>
                <p:nvSpPr>
                  <p:cNvPr id="9275" name="Arc 25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9276" name="Arc 26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72" name="Group 27"/>
                <p:cNvGrpSpPr>
                  <a:grpSpLocks/>
                </p:cNvGrpSpPr>
                <p:nvPr/>
              </p:nvGrpSpPr>
              <p:grpSpPr bwMode="auto">
                <a:xfrm>
                  <a:off x="706" y="2618"/>
                  <a:ext cx="198" cy="676"/>
                  <a:chOff x="516" y="1096"/>
                  <a:chExt cx="595" cy="2604"/>
                </a:xfrm>
              </p:grpSpPr>
              <p:sp>
                <p:nvSpPr>
                  <p:cNvPr id="9273" name="Arc 28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9274" name="Arc 29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264" name="Group 30"/>
              <p:cNvGrpSpPr>
                <a:grpSpLocks/>
              </p:cNvGrpSpPr>
              <p:nvPr/>
            </p:nvGrpSpPr>
            <p:grpSpPr bwMode="auto">
              <a:xfrm>
                <a:off x="690" y="3170"/>
                <a:ext cx="206" cy="1234"/>
                <a:chOff x="706" y="2060"/>
                <a:chExt cx="206" cy="1234"/>
              </a:xfrm>
            </p:grpSpPr>
            <p:grpSp>
              <p:nvGrpSpPr>
                <p:cNvPr id="9265" name="Group 31"/>
                <p:cNvGrpSpPr>
                  <a:grpSpLocks/>
                </p:cNvGrpSpPr>
                <p:nvPr/>
              </p:nvGrpSpPr>
              <p:grpSpPr bwMode="auto">
                <a:xfrm>
                  <a:off x="714" y="2060"/>
                  <a:ext cx="198" cy="676"/>
                  <a:chOff x="516" y="1096"/>
                  <a:chExt cx="595" cy="2604"/>
                </a:xfrm>
              </p:grpSpPr>
              <p:sp>
                <p:nvSpPr>
                  <p:cNvPr id="9269" name="Arc 32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9270" name="Arc 33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66" name="Group 34"/>
                <p:cNvGrpSpPr>
                  <a:grpSpLocks/>
                </p:cNvGrpSpPr>
                <p:nvPr/>
              </p:nvGrpSpPr>
              <p:grpSpPr bwMode="auto">
                <a:xfrm>
                  <a:off x="706" y="2618"/>
                  <a:ext cx="198" cy="676"/>
                  <a:chOff x="516" y="1096"/>
                  <a:chExt cx="595" cy="2604"/>
                </a:xfrm>
              </p:grpSpPr>
              <p:sp>
                <p:nvSpPr>
                  <p:cNvPr id="9267" name="Arc 35"/>
                  <p:cNvSpPr>
                    <a:spLocks/>
                  </p:cNvSpPr>
                  <p:nvPr/>
                </p:nvSpPr>
                <p:spPr bwMode="auto">
                  <a:xfrm>
                    <a:off x="528" y="1096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  <p:sp>
                <p:nvSpPr>
                  <p:cNvPr id="9268" name="Arc 36"/>
                  <p:cNvSpPr>
                    <a:spLocks/>
                  </p:cNvSpPr>
                  <p:nvPr/>
                </p:nvSpPr>
                <p:spPr bwMode="auto">
                  <a:xfrm>
                    <a:off x="516" y="2164"/>
                    <a:ext cx="583" cy="1536"/>
                  </a:xfrm>
                  <a:custGeom>
                    <a:avLst/>
                    <a:gdLst>
                      <a:gd name="T0" fmla="*/ 0 w 37451"/>
                      <a:gd name="T1" fmla="*/ 0 h 43200"/>
                      <a:gd name="T2" fmla="*/ 0 w 37451"/>
                      <a:gd name="T3" fmla="*/ 0 h 43200"/>
                      <a:gd name="T4" fmla="*/ 0 w 37451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37451"/>
                      <a:gd name="T10" fmla="*/ 0 h 43200"/>
                      <a:gd name="T11" fmla="*/ 37451 w 37451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7451" h="43200" fill="none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</a:path>
                      <a:path w="37451" h="43200" stroke="0" extrusionOk="0">
                        <a:moveTo>
                          <a:pt x="36668" y="37076"/>
                        </a:moveTo>
                        <a:cubicBezTo>
                          <a:pt x="32635" y="41002"/>
                          <a:pt x="27228" y="43199"/>
                          <a:pt x="21600" y="43200"/>
                        </a:cubicBezTo>
                        <a:cubicBezTo>
                          <a:pt x="9670" y="43200"/>
                          <a:pt x="0" y="335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27617" y="-1"/>
                          <a:pt x="33363" y="2510"/>
                          <a:pt x="37451" y="6926"/>
                        </a:cubicBezTo>
                        <a:lnTo>
                          <a:pt x="21600" y="2160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rgbClr val="0000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IN"/>
                  </a:p>
                </p:txBody>
              </p:sp>
            </p:grpSp>
          </p:grpSp>
        </p:grpSp>
        <p:sp>
          <p:nvSpPr>
            <p:cNvPr id="9226" name="Line 37"/>
            <p:cNvSpPr>
              <a:spLocks noChangeShapeType="1"/>
            </p:cNvSpPr>
            <p:nvPr/>
          </p:nvSpPr>
          <p:spPr bwMode="auto">
            <a:xfrm flipH="1">
              <a:off x="633" y="2892"/>
              <a:ext cx="1847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7" name="Line 38"/>
            <p:cNvSpPr>
              <a:spLocks noChangeShapeType="1"/>
            </p:cNvSpPr>
            <p:nvPr/>
          </p:nvSpPr>
          <p:spPr bwMode="auto">
            <a:xfrm flipH="1">
              <a:off x="629" y="1439"/>
              <a:ext cx="1803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8" name="Line 39"/>
            <p:cNvSpPr>
              <a:spLocks noChangeShapeType="1"/>
            </p:cNvSpPr>
            <p:nvPr/>
          </p:nvSpPr>
          <p:spPr bwMode="auto">
            <a:xfrm flipH="1">
              <a:off x="636" y="1444"/>
              <a:ext cx="0" cy="1439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9" name="Text Box 40"/>
            <p:cNvSpPr txBox="1">
              <a:spLocks noChangeArrowheads="1"/>
            </p:cNvSpPr>
            <p:nvPr/>
          </p:nvSpPr>
          <p:spPr bwMode="auto">
            <a:xfrm flipH="1">
              <a:off x="2115" y="2081"/>
              <a:ext cx="255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P</a:t>
              </a:r>
            </a:p>
          </p:txBody>
        </p:sp>
        <p:sp>
          <p:nvSpPr>
            <p:cNvPr id="9230" name="Oval 42"/>
            <p:cNvSpPr>
              <a:spLocks noChangeArrowheads="1"/>
            </p:cNvSpPr>
            <p:nvPr/>
          </p:nvSpPr>
          <p:spPr bwMode="auto">
            <a:xfrm rot="16200000" flipH="1">
              <a:off x="416" y="2076"/>
              <a:ext cx="432" cy="43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231" name="Line 44"/>
            <p:cNvSpPr>
              <a:spLocks noChangeShapeType="1"/>
            </p:cNvSpPr>
            <p:nvPr/>
          </p:nvSpPr>
          <p:spPr bwMode="auto">
            <a:xfrm flipH="1">
              <a:off x="2523" y="1592"/>
              <a:ext cx="3" cy="1263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32" name="Line 45"/>
            <p:cNvSpPr>
              <a:spLocks noChangeShapeType="1"/>
            </p:cNvSpPr>
            <p:nvPr/>
          </p:nvSpPr>
          <p:spPr bwMode="auto">
            <a:xfrm>
              <a:off x="3354" y="1500"/>
              <a:ext cx="0" cy="1359"/>
            </a:xfrm>
            <a:prstGeom prst="line">
              <a:avLst/>
            </a:prstGeom>
            <a:noFill/>
            <a:ln w="38100">
              <a:solidFill>
                <a:srgbClr val="FF505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9233" name="Group 46"/>
            <p:cNvGrpSpPr>
              <a:grpSpLocks/>
            </p:cNvGrpSpPr>
            <p:nvPr/>
          </p:nvGrpSpPr>
          <p:grpSpPr bwMode="auto">
            <a:xfrm>
              <a:off x="2510" y="1107"/>
              <a:ext cx="527" cy="2112"/>
              <a:chOff x="2317" y="711"/>
              <a:chExt cx="486" cy="2112"/>
            </a:xfrm>
          </p:grpSpPr>
          <p:sp>
            <p:nvSpPr>
              <p:cNvPr id="9261" name="Arc 47"/>
              <p:cNvSpPr>
                <a:spLocks/>
              </p:cNvSpPr>
              <p:nvPr/>
            </p:nvSpPr>
            <p:spPr bwMode="auto">
              <a:xfrm>
                <a:off x="2352" y="960"/>
                <a:ext cx="296" cy="1632"/>
              </a:xfrm>
              <a:custGeom>
                <a:avLst/>
                <a:gdLst>
                  <a:gd name="T0" fmla="*/ 0 w 33278"/>
                  <a:gd name="T1" fmla="*/ 0 h 43200"/>
                  <a:gd name="T2" fmla="*/ 0 w 33278"/>
                  <a:gd name="T3" fmla="*/ 0 h 43200"/>
                  <a:gd name="T4" fmla="*/ 0 w 33278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33278"/>
                  <a:gd name="T10" fmla="*/ 0 h 43200"/>
                  <a:gd name="T11" fmla="*/ 33278 w 33278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278" h="43200" fill="none" extrusionOk="0">
                    <a:moveTo>
                      <a:pt x="0" y="3429"/>
                    </a:moveTo>
                    <a:cubicBezTo>
                      <a:pt x="3483" y="1190"/>
                      <a:pt x="7537" y="-1"/>
                      <a:pt x="11678" y="0"/>
                    </a:cubicBezTo>
                    <a:cubicBezTo>
                      <a:pt x="23607" y="0"/>
                      <a:pt x="33278" y="9670"/>
                      <a:pt x="33278" y="21600"/>
                    </a:cubicBezTo>
                    <a:cubicBezTo>
                      <a:pt x="33278" y="33529"/>
                      <a:pt x="23607" y="43200"/>
                      <a:pt x="11678" y="43200"/>
                    </a:cubicBezTo>
                    <a:cubicBezTo>
                      <a:pt x="7544" y="43200"/>
                      <a:pt x="3497" y="42013"/>
                      <a:pt x="18" y="39782"/>
                    </a:cubicBezTo>
                  </a:path>
                  <a:path w="33278" h="43200" stroke="0" extrusionOk="0">
                    <a:moveTo>
                      <a:pt x="0" y="3429"/>
                    </a:moveTo>
                    <a:cubicBezTo>
                      <a:pt x="3483" y="1190"/>
                      <a:pt x="7537" y="-1"/>
                      <a:pt x="11678" y="0"/>
                    </a:cubicBezTo>
                    <a:cubicBezTo>
                      <a:pt x="23607" y="0"/>
                      <a:pt x="33278" y="9670"/>
                      <a:pt x="33278" y="21600"/>
                    </a:cubicBezTo>
                    <a:cubicBezTo>
                      <a:pt x="33278" y="33529"/>
                      <a:pt x="23607" y="43200"/>
                      <a:pt x="11678" y="43200"/>
                    </a:cubicBezTo>
                    <a:cubicBezTo>
                      <a:pt x="7544" y="43200"/>
                      <a:pt x="3497" y="42013"/>
                      <a:pt x="18" y="39782"/>
                    </a:cubicBezTo>
                    <a:lnTo>
                      <a:pt x="11678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FF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9262" name="Arc 48"/>
              <p:cNvSpPr>
                <a:spLocks/>
              </p:cNvSpPr>
              <p:nvPr/>
            </p:nvSpPr>
            <p:spPr bwMode="auto">
              <a:xfrm>
                <a:off x="2317" y="711"/>
                <a:ext cx="486" cy="2112"/>
              </a:xfrm>
              <a:custGeom>
                <a:avLst/>
                <a:gdLst>
                  <a:gd name="T0" fmla="*/ 0 w 39527"/>
                  <a:gd name="T1" fmla="*/ 0 h 43200"/>
                  <a:gd name="T2" fmla="*/ 0 w 39527"/>
                  <a:gd name="T3" fmla="*/ 0 h 43200"/>
                  <a:gd name="T4" fmla="*/ 0 w 39527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39527"/>
                  <a:gd name="T10" fmla="*/ 0 h 43200"/>
                  <a:gd name="T11" fmla="*/ 39527 w 39527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527" h="43200" fill="none" extrusionOk="0">
                    <a:moveTo>
                      <a:pt x="-1" y="9550"/>
                    </a:moveTo>
                    <a:cubicBezTo>
                      <a:pt x="4012" y="3580"/>
                      <a:pt x="10733" y="-1"/>
                      <a:pt x="17927" y="0"/>
                    </a:cubicBezTo>
                    <a:cubicBezTo>
                      <a:pt x="29856" y="0"/>
                      <a:pt x="39527" y="9670"/>
                      <a:pt x="39527" y="21600"/>
                    </a:cubicBezTo>
                    <a:cubicBezTo>
                      <a:pt x="39527" y="33529"/>
                      <a:pt x="29856" y="43200"/>
                      <a:pt x="17927" y="43200"/>
                    </a:cubicBezTo>
                    <a:cubicBezTo>
                      <a:pt x="11313" y="43200"/>
                      <a:pt x="5063" y="40169"/>
                      <a:pt x="967" y="34977"/>
                    </a:cubicBezTo>
                  </a:path>
                  <a:path w="39527" h="43200" stroke="0" extrusionOk="0">
                    <a:moveTo>
                      <a:pt x="-1" y="9550"/>
                    </a:moveTo>
                    <a:cubicBezTo>
                      <a:pt x="4012" y="3580"/>
                      <a:pt x="10733" y="-1"/>
                      <a:pt x="17927" y="0"/>
                    </a:cubicBezTo>
                    <a:cubicBezTo>
                      <a:pt x="29856" y="0"/>
                      <a:pt x="39527" y="9670"/>
                      <a:pt x="39527" y="21600"/>
                    </a:cubicBezTo>
                    <a:cubicBezTo>
                      <a:pt x="39527" y="33529"/>
                      <a:pt x="29856" y="43200"/>
                      <a:pt x="17927" y="43200"/>
                    </a:cubicBezTo>
                    <a:cubicBezTo>
                      <a:pt x="11313" y="43200"/>
                      <a:pt x="5063" y="40169"/>
                      <a:pt x="967" y="34977"/>
                    </a:cubicBezTo>
                    <a:lnTo>
                      <a:pt x="17927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FF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9234" name="Group 49"/>
            <p:cNvGrpSpPr>
              <a:grpSpLocks/>
            </p:cNvGrpSpPr>
            <p:nvPr/>
          </p:nvGrpSpPr>
          <p:grpSpPr bwMode="auto">
            <a:xfrm flipH="1">
              <a:off x="1935" y="1124"/>
              <a:ext cx="586" cy="2112"/>
              <a:chOff x="2317" y="711"/>
              <a:chExt cx="486" cy="2112"/>
            </a:xfrm>
          </p:grpSpPr>
          <p:sp>
            <p:nvSpPr>
              <p:cNvPr id="9259" name="Arc 50"/>
              <p:cNvSpPr>
                <a:spLocks/>
              </p:cNvSpPr>
              <p:nvPr/>
            </p:nvSpPr>
            <p:spPr bwMode="auto">
              <a:xfrm>
                <a:off x="2352" y="960"/>
                <a:ext cx="296" cy="1632"/>
              </a:xfrm>
              <a:custGeom>
                <a:avLst/>
                <a:gdLst>
                  <a:gd name="T0" fmla="*/ 0 w 33278"/>
                  <a:gd name="T1" fmla="*/ 0 h 43200"/>
                  <a:gd name="T2" fmla="*/ 0 w 33278"/>
                  <a:gd name="T3" fmla="*/ 0 h 43200"/>
                  <a:gd name="T4" fmla="*/ 0 w 33278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33278"/>
                  <a:gd name="T10" fmla="*/ 0 h 43200"/>
                  <a:gd name="T11" fmla="*/ 33278 w 33278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278" h="43200" fill="none" extrusionOk="0">
                    <a:moveTo>
                      <a:pt x="0" y="3429"/>
                    </a:moveTo>
                    <a:cubicBezTo>
                      <a:pt x="3483" y="1190"/>
                      <a:pt x="7537" y="-1"/>
                      <a:pt x="11678" y="0"/>
                    </a:cubicBezTo>
                    <a:cubicBezTo>
                      <a:pt x="23607" y="0"/>
                      <a:pt x="33278" y="9670"/>
                      <a:pt x="33278" y="21600"/>
                    </a:cubicBezTo>
                    <a:cubicBezTo>
                      <a:pt x="33278" y="33529"/>
                      <a:pt x="23607" y="43200"/>
                      <a:pt x="11678" y="43200"/>
                    </a:cubicBezTo>
                    <a:cubicBezTo>
                      <a:pt x="7544" y="43200"/>
                      <a:pt x="3497" y="42013"/>
                      <a:pt x="18" y="39782"/>
                    </a:cubicBezTo>
                  </a:path>
                  <a:path w="33278" h="43200" stroke="0" extrusionOk="0">
                    <a:moveTo>
                      <a:pt x="0" y="3429"/>
                    </a:moveTo>
                    <a:cubicBezTo>
                      <a:pt x="3483" y="1190"/>
                      <a:pt x="7537" y="-1"/>
                      <a:pt x="11678" y="0"/>
                    </a:cubicBezTo>
                    <a:cubicBezTo>
                      <a:pt x="23607" y="0"/>
                      <a:pt x="33278" y="9670"/>
                      <a:pt x="33278" y="21600"/>
                    </a:cubicBezTo>
                    <a:cubicBezTo>
                      <a:pt x="33278" y="33529"/>
                      <a:pt x="23607" y="43200"/>
                      <a:pt x="11678" y="43200"/>
                    </a:cubicBezTo>
                    <a:cubicBezTo>
                      <a:pt x="7544" y="43200"/>
                      <a:pt x="3497" y="42013"/>
                      <a:pt x="18" y="39782"/>
                    </a:cubicBezTo>
                    <a:lnTo>
                      <a:pt x="11678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FF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9260" name="Arc 51"/>
              <p:cNvSpPr>
                <a:spLocks/>
              </p:cNvSpPr>
              <p:nvPr/>
            </p:nvSpPr>
            <p:spPr bwMode="auto">
              <a:xfrm>
                <a:off x="2317" y="711"/>
                <a:ext cx="486" cy="2112"/>
              </a:xfrm>
              <a:custGeom>
                <a:avLst/>
                <a:gdLst>
                  <a:gd name="T0" fmla="*/ 0 w 39527"/>
                  <a:gd name="T1" fmla="*/ 0 h 43200"/>
                  <a:gd name="T2" fmla="*/ 0 w 39527"/>
                  <a:gd name="T3" fmla="*/ 0 h 43200"/>
                  <a:gd name="T4" fmla="*/ 0 w 39527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39527"/>
                  <a:gd name="T10" fmla="*/ 0 h 43200"/>
                  <a:gd name="T11" fmla="*/ 39527 w 39527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527" h="43200" fill="none" extrusionOk="0">
                    <a:moveTo>
                      <a:pt x="-1" y="9550"/>
                    </a:moveTo>
                    <a:cubicBezTo>
                      <a:pt x="4012" y="3580"/>
                      <a:pt x="10733" y="-1"/>
                      <a:pt x="17927" y="0"/>
                    </a:cubicBezTo>
                    <a:cubicBezTo>
                      <a:pt x="29856" y="0"/>
                      <a:pt x="39527" y="9670"/>
                      <a:pt x="39527" y="21600"/>
                    </a:cubicBezTo>
                    <a:cubicBezTo>
                      <a:pt x="39527" y="33529"/>
                      <a:pt x="29856" y="43200"/>
                      <a:pt x="17927" y="43200"/>
                    </a:cubicBezTo>
                    <a:cubicBezTo>
                      <a:pt x="11313" y="43200"/>
                      <a:pt x="5063" y="40169"/>
                      <a:pt x="967" y="34977"/>
                    </a:cubicBezTo>
                  </a:path>
                  <a:path w="39527" h="43200" stroke="0" extrusionOk="0">
                    <a:moveTo>
                      <a:pt x="-1" y="9550"/>
                    </a:moveTo>
                    <a:cubicBezTo>
                      <a:pt x="4012" y="3580"/>
                      <a:pt x="10733" y="-1"/>
                      <a:pt x="17927" y="0"/>
                    </a:cubicBezTo>
                    <a:cubicBezTo>
                      <a:pt x="29856" y="0"/>
                      <a:pt x="39527" y="9670"/>
                      <a:pt x="39527" y="21600"/>
                    </a:cubicBezTo>
                    <a:cubicBezTo>
                      <a:pt x="39527" y="33529"/>
                      <a:pt x="29856" y="43200"/>
                      <a:pt x="17927" y="43200"/>
                    </a:cubicBezTo>
                    <a:cubicBezTo>
                      <a:pt x="11313" y="43200"/>
                      <a:pt x="5063" y="40169"/>
                      <a:pt x="967" y="34977"/>
                    </a:cubicBezTo>
                    <a:lnTo>
                      <a:pt x="17927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0000FF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9235" name="Group 52"/>
            <p:cNvGrpSpPr>
              <a:grpSpLocks/>
            </p:cNvGrpSpPr>
            <p:nvPr/>
          </p:nvGrpSpPr>
          <p:grpSpPr bwMode="auto">
            <a:xfrm>
              <a:off x="3341" y="1104"/>
              <a:ext cx="526" cy="2112"/>
              <a:chOff x="2317" y="711"/>
              <a:chExt cx="486" cy="2112"/>
            </a:xfrm>
          </p:grpSpPr>
          <p:sp>
            <p:nvSpPr>
              <p:cNvPr id="9257" name="Arc 53"/>
              <p:cNvSpPr>
                <a:spLocks/>
              </p:cNvSpPr>
              <p:nvPr/>
            </p:nvSpPr>
            <p:spPr bwMode="auto">
              <a:xfrm>
                <a:off x="2352" y="960"/>
                <a:ext cx="296" cy="1632"/>
              </a:xfrm>
              <a:custGeom>
                <a:avLst/>
                <a:gdLst>
                  <a:gd name="T0" fmla="*/ 0 w 33278"/>
                  <a:gd name="T1" fmla="*/ 0 h 43200"/>
                  <a:gd name="T2" fmla="*/ 0 w 33278"/>
                  <a:gd name="T3" fmla="*/ 0 h 43200"/>
                  <a:gd name="T4" fmla="*/ 0 w 33278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33278"/>
                  <a:gd name="T10" fmla="*/ 0 h 43200"/>
                  <a:gd name="T11" fmla="*/ 33278 w 33278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278" h="43200" fill="none" extrusionOk="0">
                    <a:moveTo>
                      <a:pt x="0" y="3429"/>
                    </a:moveTo>
                    <a:cubicBezTo>
                      <a:pt x="3483" y="1190"/>
                      <a:pt x="7537" y="-1"/>
                      <a:pt x="11678" y="0"/>
                    </a:cubicBezTo>
                    <a:cubicBezTo>
                      <a:pt x="23607" y="0"/>
                      <a:pt x="33278" y="9670"/>
                      <a:pt x="33278" y="21600"/>
                    </a:cubicBezTo>
                    <a:cubicBezTo>
                      <a:pt x="33278" y="33529"/>
                      <a:pt x="23607" y="43200"/>
                      <a:pt x="11678" y="43200"/>
                    </a:cubicBezTo>
                    <a:cubicBezTo>
                      <a:pt x="7544" y="43200"/>
                      <a:pt x="3497" y="42013"/>
                      <a:pt x="18" y="39782"/>
                    </a:cubicBezTo>
                  </a:path>
                  <a:path w="33278" h="43200" stroke="0" extrusionOk="0">
                    <a:moveTo>
                      <a:pt x="0" y="3429"/>
                    </a:moveTo>
                    <a:cubicBezTo>
                      <a:pt x="3483" y="1190"/>
                      <a:pt x="7537" y="-1"/>
                      <a:pt x="11678" y="0"/>
                    </a:cubicBezTo>
                    <a:cubicBezTo>
                      <a:pt x="23607" y="0"/>
                      <a:pt x="33278" y="9670"/>
                      <a:pt x="33278" y="21600"/>
                    </a:cubicBezTo>
                    <a:cubicBezTo>
                      <a:pt x="33278" y="33529"/>
                      <a:pt x="23607" y="43200"/>
                      <a:pt x="11678" y="43200"/>
                    </a:cubicBezTo>
                    <a:cubicBezTo>
                      <a:pt x="7544" y="43200"/>
                      <a:pt x="3497" y="42013"/>
                      <a:pt x="18" y="39782"/>
                    </a:cubicBezTo>
                    <a:lnTo>
                      <a:pt x="11678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5050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9258" name="Arc 54"/>
              <p:cNvSpPr>
                <a:spLocks/>
              </p:cNvSpPr>
              <p:nvPr/>
            </p:nvSpPr>
            <p:spPr bwMode="auto">
              <a:xfrm>
                <a:off x="2317" y="711"/>
                <a:ext cx="486" cy="2112"/>
              </a:xfrm>
              <a:custGeom>
                <a:avLst/>
                <a:gdLst>
                  <a:gd name="T0" fmla="*/ 0 w 39527"/>
                  <a:gd name="T1" fmla="*/ 0 h 43200"/>
                  <a:gd name="T2" fmla="*/ 0 w 39527"/>
                  <a:gd name="T3" fmla="*/ 0 h 43200"/>
                  <a:gd name="T4" fmla="*/ 0 w 39527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39527"/>
                  <a:gd name="T10" fmla="*/ 0 h 43200"/>
                  <a:gd name="T11" fmla="*/ 39527 w 39527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527" h="43200" fill="none" extrusionOk="0">
                    <a:moveTo>
                      <a:pt x="-1" y="9550"/>
                    </a:moveTo>
                    <a:cubicBezTo>
                      <a:pt x="4012" y="3580"/>
                      <a:pt x="10733" y="-1"/>
                      <a:pt x="17927" y="0"/>
                    </a:cubicBezTo>
                    <a:cubicBezTo>
                      <a:pt x="29856" y="0"/>
                      <a:pt x="39527" y="9670"/>
                      <a:pt x="39527" y="21600"/>
                    </a:cubicBezTo>
                    <a:cubicBezTo>
                      <a:pt x="39527" y="33529"/>
                      <a:pt x="29856" y="43200"/>
                      <a:pt x="17927" y="43200"/>
                    </a:cubicBezTo>
                    <a:cubicBezTo>
                      <a:pt x="11313" y="43200"/>
                      <a:pt x="5063" y="40169"/>
                      <a:pt x="967" y="34977"/>
                    </a:cubicBezTo>
                  </a:path>
                  <a:path w="39527" h="43200" stroke="0" extrusionOk="0">
                    <a:moveTo>
                      <a:pt x="-1" y="9550"/>
                    </a:moveTo>
                    <a:cubicBezTo>
                      <a:pt x="4012" y="3580"/>
                      <a:pt x="10733" y="-1"/>
                      <a:pt x="17927" y="0"/>
                    </a:cubicBezTo>
                    <a:cubicBezTo>
                      <a:pt x="29856" y="0"/>
                      <a:pt x="39527" y="9670"/>
                      <a:pt x="39527" y="21600"/>
                    </a:cubicBezTo>
                    <a:cubicBezTo>
                      <a:pt x="39527" y="33529"/>
                      <a:pt x="29856" y="43200"/>
                      <a:pt x="17927" y="43200"/>
                    </a:cubicBezTo>
                    <a:cubicBezTo>
                      <a:pt x="11313" y="43200"/>
                      <a:pt x="5063" y="40169"/>
                      <a:pt x="967" y="34977"/>
                    </a:cubicBezTo>
                    <a:lnTo>
                      <a:pt x="17927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5050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9236" name="Group 55"/>
            <p:cNvGrpSpPr>
              <a:grpSpLocks/>
            </p:cNvGrpSpPr>
            <p:nvPr/>
          </p:nvGrpSpPr>
          <p:grpSpPr bwMode="auto">
            <a:xfrm flipH="1">
              <a:off x="2766" y="1121"/>
              <a:ext cx="586" cy="2112"/>
              <a:chOff x="2317" y="711"/>
              <a:chExt cx="486" cy="2112"/>
            </a:xfrm>
          </p:grpSpPr>
          <p:sp>
            <p:nvSpPr>
              <p:cNvPr id="9255" name="Arc 56"/>
              <p:cNvSpPr>
                <a:spLocks/>
              </p:cNvSpPr>
              <p:nvPr/>
            </p:nvSpPr>
            <p:spPr bwMode="auto">
              <a:xfrm>
                <a:off x="2352" y="960"/>
                <a:ext cx="296" cy="1632"/>
              </a:xfrm>
              <a:custGeom>
                <a:avLst/>
                <a:gdLst>
                  <a:gd name="T0" fmla="*/ 0 w 33278"/>
                  <a:gd name="T1" fmla="*/ 0 h 43200"/>
                  <a:gd name="T2" fmla="*/ 0 w 33278"/>
                  <a:gd name="T3" fmla="*/ 0 h 43200"/>
                  <a:gd name="T4" fmla="*/ 0 w 33278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33278"/>
                  <a:gd name="T10" fmla="*/ 0 h 43200"/>
                  <a:gd name="T11" fmla="*/ 33278 w 33278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278" h="43200" fill="none" extrusionOk="0">
                    <a:moveTo>
                      <a:pt x="0" y="3429"/>
                    </a:moveTo>
                    <a:cubicBezTo>
                      <a:pt x="3483" y="1190"/>
                      <a:pt x="7537" y="-1"/>
                      <a:pt x="11678" y="0"/>
                    </a:cubicBezTo>
                    <a:cubicBezTo>
                      <a:pt x="23607" y="0"/>
                      <a:pt x="33278" y="9670"/>
                      <a:pt x="33278" y="21600"/>
                    </a:cubicBezTo>
                    <a:cubicBezTo>
                      <a:pt x="33278" y="33529"/>
                      <a:pt x="23607" y="43200"/>
                      <a:pt x="11678" y="43200"/>
                    </a:cubicBezTo>
                    <a:cubicBezTo>
                      <a:pt x="7544" y="43200"/>
                      <a:pt x="3497" y="42013"/>
                      <a:pt x="18" y="39782"/>
                    </a:cubicBezTo>
                  </a:path>
                  <a:path w="33278" h="43200" stroke="0" extrusionOk="0">
                    <a:moveTo>
                      <a:pt x="0" y="3429"/>
                    </a:moveTo>
                    <a:cubicBezTo>
                      <a:pt x="3483" y="1190"/>
                      <a:pt x="7537" y="-1"/>
                      <a:pt x="11678" y="0"/>
                    </a:cubicBezTo>
                    <a:cubicBezTo>
                      <a:pt x="23607" y="0"/>
                      <a:pt x="33278" y="9670"/>
                      <a:pt x="33278" y="21600"/>
                    </a:cubicBezTo>
                    <a:cubicBezTo>
                      <a:pt x="33278" y="33529"/>
                      <a:pt x="23607" y="43200"/>
                      <a:pt x="11678" y="43200"/>
                    </a:cubicBezTo>
                    <a:cubicBezTo>
                      <a:pt x="7544" y="43200"/>
                      <a:pt x="3497" y="42013"/>
                      <a:pt x="18" y="39782"/>
                    </a:cubicBezTo>
                    <a:lnTo>
                      <a:pt x="11678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5050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9256" name="Arc 57"/>
              <p:cNvSpPr>
                <a:spLocks/>
              </p:cNvSpPr>
              <p:nvPr/>
            </p:nvSpPr>
            <p:spPr bwMode="auto">
              <a:xfrm>
                <a:off x="2317" y="711"/>
                <a:ext cx="486" cy="2112"/>
              </a:xfrm>
              <a:custGeom>
                <a:avLst/>
                <a:gdLst>
                  <a:gd name="T0" fmla="*/ 0 w 39527"/>
                  <a:gd name="T1" fmla="*/ 0 h 43200"/>
                  <a:gd name="T2" fmla="*/ 0 w 39527"/>
                  <a:gd name="T3" fmla="*/ 0 h 43200"/>
                  <a:gd name="T4" fmla="*/ 0 w 39527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39527"/>
                  <a:gd name="T10" fmla="*/ 0 h 43200"/>
                  <a:gd name="T11" fmla="*/ 39527 w 39527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9527" h="43200" fill="none" extrusionOk="0">
                    <a:moveTo>
                      <a:pt x="-1" y="9550"/>
                    </a:moveTo>
                    <a:cubicBezTo>
                      <a:pt x="4012" y="3580"/>
                      <a:pt x="10733" y="-1"/>
                      <a:pt x="17927" y="0"/>
                    </a:cubicBezTo>
                    <a:cubicBezTo>
                      <a:pt x="29856" y="0"/>
                      <a:pt x="39527" y="9670"/>
                      <a:pt x="39527" y="21600"/>
                    </a:cubicBezTo>
                    <a:cubicBezTo>
                      <a:pt x="39527" y="33529"/>
                      <a:pt x="29856" y="43200"/>
                      <a:pt x="17927" y="43200"/>
                    </a:cubicBezTo>
                    <a:cubicBezTo>
                      <a:pt x="11313" y="43200"/>
                      <a:pt x="5063" y="40169"/>
                      <a:pt x="967" y="34977"/>
                    </a:cubicBezTo>
                  </a:path>
                  <a:path w="39527" h="43200" stroke="0" extrusionOk="0">
                    <a:moveTo>
                      <a:pt x="-1" y="9550"/>
                    </a:moveTo>
                    <a:cubicBezTo>
                      <a:pt x="4012" y="3580"/>
                      <a:pt x="10733" y="-1"/>
                      <a:pt x="17927" y="0"/>
                    </a:cubicBezTo>
                    <a:cubicBezTo>
                      <a:pt x="29856" y="0"/>
                      <a:pt x="39527" y="9670"/>
                      <a:pt x="39527" y="21600"/>
                    </a:cubicBezTo>
                    <a:cubicBezTo>
                      <a:pt x="39527" y="33529"/>
                      <a:pt x="29856" y="43200"/>
                      <a:pt x="17927" y="43200"/>
                    </a:cubicBezTo>
                    <a:cubicBezTo>
                      <a:pt x="11313" y="43200"/>
                      <a:pt x="5063" y="40169"/>
                      <a:pt x="967" y="34977"/>
                    </a:cubicBezTo>
                    <a:lnTo>
                      <a:pt x="17927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5050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9237" name="Group 58"/>
            <p:cNvGrpSpPr>
              <a:grpSpLocks/>
            </p:cNvGrpSpPr>
            <p:nvPr/>
          </p:nvGrpSpPr>
          <p:grpSpPr bwMode="auto">
            <a:xfrm>
              <a:off x="5257" y="1452"/>
              <a:ext cx="155" cy="1441"/>
              <a:chOff x="4847" y="1329"/>
              <a:chExt cx="144" cy="1148"/>
            </a:xfrm>
          </p:grpSpPr>
          <p:sp>
            <p:nvSpPr>
              <p:cNvPr id="9243" name="Line 59"/>
              <p:cNvSpPr>
                <a:spLocks noChangeShapeType="1"/>
              </p:cNvSpPr>
              <p:nvPr/>
            </p:nvSpPr>
            <p:spPr bwMode="auto">
              <a:xfrm>
                <a:off x="4851" y="2163"/>
                <a:ext cx="0" cy="314"/>
              </a:xfrm>
              <a:prstGeom prst="line">
                <a:avLst/>
              </a:prstGeom>
              <a:noFill/>
              <a:ln w="38100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44" name="Line 60"/>
              <p:cNvSpPr>
                <a:spLocks noChangeShapeType="1"/>
              </p:cNvSpPr>
              <p:nvPr/>
            </p:nvSpPr>
            <p:spPr bwMode="auto">
              <a:xfrm>
                <a:off x="4854" y="1329"/>
                <a:ext cx="0" cy="314"/>
              </a:xfrm>
              <a:prstGeom prst="line">
                <a:avLst/>
              </a:prstGeom>
              <a:noFill/>
              <a:ln w="38100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245" name="Group 61"/>
              <p:cNvGrpSpPr>
                <a:grpSpLocks/>
              </p:cNvGrpSpPr>
              <p:nvPr/>
            </p:nvGrpSpPr>
            <p:grpSpPr bwMode="auto">
              <a:xfrm>
                <a:off x="4847" y="1630"/>
                <a:ext cx="144" cy="541"/>
                <a:chOff x="5172" y="1904"/>
                <a:chExt cx="144" cy="496"/>
              </a:xfrm>
            </p:grpSpPr>
            <p:grpSp>
              <p:nvGrpSpPr>
                <p:cNvPr id="9246" name="Group 62"/>
                <p:cNvGrpSpPr>
                  <a:grpSpLocks/>
                </p:cNvGrpSpPr>
                <p:nvPr/>
              </p:nvGrpSpPr>
              <p:grpSpPr bwMode="auto">
                <a:xfrm>
                  <a:off x="5208" y="1950"/>
                  <a:ext cx="104" cy="332"/>
                  <a:chOff x="4800" y="2880"/>
                  <a:chExt cx="200" cy="458"/>
                </a:xfrm>
              </p:grpSpPr>
              <p:sp>
                <p:nvSpPr>
                  <p:cNvPr id="9250" name="Line 6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00" y="2880"/>
                    <a:ext cx="192" cy="96"/>
                  </a:xfrm>
                  <a:prstGeom prst="line">
                    <a:avLst/>
                  </a:pr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251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4808" y="2972"/>
                    <a:ext cx="192" cy="96"/>
                  </a:xfrm>
                  <a:prstGeom prst="line">
                    <a:avLst/>
                  </a:pr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252" name="Line 6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02" y="3062"/>
                    <a:ext cx="192" cy="96"/>
                  </a:xfrm>
                  <a:prstGeom prst="line">
                    <a:avLst/>
                  </a:pr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253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4806" y="3152"/>
                    <a:ext cx="192" cy="96"/>
                  </a:xfrm>
                  <a:prstGeom prst="line">
                    <a:avLst/>
                  </a:pr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254" name="Line 6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800" y="3242"/>
                    <a:ext cx="192" cy="96"/>
                  </a:xfrm>
                  <a:prstGeom prst="line">
                    <a:avLst/>
                  </a:prstGeom>
                  <a:noFill/>
                  <a:ln w="38100">
                    <a:solidFill>
                      <a:srgbClr val="FF505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9247" name="Line 68"/>
                <p:cNvSpPr>
                  <a:spLocks noChangeShapeType="1"/>
                </p:cNvSpPr>
                <p:nvPr/>
              </p:nvSpPr>
              <p:spPr bwMode="auto">
                <a:xfrm>
                  <a:off x="5172" y="1904"/>
                  <a:ext cx="144" cy="48"/>
                </a:xfrm>
                <a:prstGeom prst="line">
                  <a:avLst/>
                </a:prstGeom>
                <a:noFill/>
                <a:ln w="3810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48" name="Line 69"/>
                <p:cNvSpPr>
                  <a:spLocks noChangeShapeType="1"/>
                </p:cNvSpPr>
                <p:nvPr/>
              </p:nvSpPr>
              <p:spPr bwMode="auto">
                <a:xfrm>
                  <a:off x="5210" y="2274"/>
                  <a:ext cx="96" cy="48"/>
                </a:xfrm>
                <a:prstGeom prst="line">
                  <a:avLst/>
                </a:prstGeom>
                <a:noFill/>
                <a:ln w="3810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49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5184" y="2312"/>
                  <a:ext cx="116" cy="88"/>
                </a:xfrm>
                <a:prstGeom prst="line">
                  <a:avLst/>
                </a:prstGeom>
                <a:noFill/>
                <a:ln w="38100">
                  <a:solidFill>
                    <a:srgbClr val="FF505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9238" name="Text Box 71"/>
            <p:cNvSpPr txBox="1">
              <a:spLocks noChangeArrowheads="1"/>
            </p:cNvSpPr>
            <p:nvPr/>
          </p:nvSpPr>
          <p:spPr bwMode="auto">
            <a:xfrm>
              <a:off x="5460" y="2028"/>
              <a:ext cx="350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R</a:t>
              </a:r>
              <a:r>
                <a:rPr lang="en-US" baseline="-25000">
                  <a:latin typeface="Arial Black" pitchFamily="34" charset="0"/>
                </a:rPr>
                <a:t>L</a:t>
              </a:r>
            </a:p>
          </p:txBody>
        </p:sp>
        <p:sp>
          <p:nvSpPr>
            <p:cNvPr id="9239" name="Text Box 76"/>
            <p:cNvSpPr txBox="1">
              <a:spLocks noChangeArrowheads="1"/>
            </p:cNvSpPr>
            <p:nvPr/>
          </p:nvSpPr>
          <p:spPr bwMode="auto">
            <a:xfrm flipH="1">
              <a:off x="2130" y="2925"/>
              <a:ext cx="243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+</a:t>
              </a:r>
            </a:p>
          </p:txBody>
        </p:sp>
        <p:sp>
          <p:nvSpPr>
            <p:cNvPr id="9240" name="Text Box 77"/>
            <p:cNvSpPr txBox="1">
              <a:spLocks noChangeArrowheads="1"/>
            </p:cNvSpPr>
            <p:nvPr/>
          </p:nvSpPr>
          <p:spPr bwMode="auto">
            <a:xfrm flipH="1">
              <a:off x="2130" y="1125"/>
              <a:ext cx="201" cy="36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>
                  <a:latin typeface="Arial Black" pitchFamily="34" charset="0"/>
                </a:rPr>
                <a:t>-</a:t>
              </a:r>
            </a:p>
          </p:txBody>
        </p:sp>
        <p:sp>
          <p:nvSpPr>
            <p:cNvPr id="9241" name="Text Box 78"/>
            <p:cNvSpPr txBox="1">
              <a:spLocks noChangeArrowheads="1"/>
            </p:cNvSpPr>
            <p:nvPr/>
          </p:nvSpPr>
          <p:spPr bwMode="auto">
            <a:xfrm flipH="1">
              <a:off x="3435" y="2880"/>
              <a:ext cx="201" cy="36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>
                  <a:latin typeface="Arial Black" pitchFamily="34" charset="0"/>
                </a:rPr>
                <a:t>-</a:t>
              </a:r>
            </a:p>
          </p:txBody>
        </p:sp>
        <p:sp>
          <p:nvSpPr>
            <p:cNvPr id="9242" name="Text Box 79"/>
            <p:cNvSpPr txBox="1">
              <a:spLocks noChangeArrowheads="1"/>
            </p:cNvSpPr>
            <p:nvPr/>
          </p:nvSpPr>
          <p:spPr bwMode="auto">
            <a:xfrm flipH="1">
              <a:off x="3435" y="1170"/>
              <a:ext cx="243" cy="2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 Black" pitchFamily="34" charset="0"/>
                </a:rPr>
                <a:t>+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09596" y="3500438"/>
            <a:ext cx="390585" cy="285753"/>
            <a:chOff x="1704895" y="2285993"/>
            <a:chExt cx="1962221" cy="914400"/>
          </a:xfrm>
        </p:grpSpPr>
        <p:sp>
          <p:nvSpPr>
            <p:cNvPr id="76" name="Arc 52"/>
            <p:cNvSpPr>
              <a:spLocks/>
            </p:cNvSpPr>
            <p:nvPr/>
          </p:nvSpPr>
          <p:spPr bwMode="auto">
            <a:xfrm rot="16200000">
              <a:off x="1953296" y="2037592"/>
              <a:ext cx="488585" cy="985387"/>
            </a:xfrm>
            <a:custGeom>
              <a:avLst/>
              <a:gdLst>
                <a:gd name="T0" fmla="*/ 0 w 21600"/>
                <a:gd name="T1" fmla="*/ 0 h 43131"/>
                <a:gd name="T2" fmla="*/ 0 w 21600"/>
                <a:gd name="T3" fmla="*/ 0 h 43131"/>
                <a:gd name="T4" fmla="*/ 0 w 21600"/>
                <a:gd name="T5" fmla="*/ 0 h 43131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31"/>
                <a:gd name="T11" fmla="*/ 21600 w 21600"/>
                <a:gd name="T12" fmla="*/ 43131 h 431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31" fill="none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</a:path>
                <a:path w="21600" h="43131" stroke="0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  <a:lnTo>
                    <a:pt x="0" y="21558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77" name="Arc 53"/>
            <p:cNvSpPr>
              <a:spLocks/>
            </p:cNvSpPr>
            <p:nvPr/>
          </p:nvSpPr>
          <p:spPr bwMode="auto">
            <a:xfrm rot="5400000" flipV="1">
              <a:off x="2930130" y="2463407"/>
              <a:ext cx="488585" cy="985387"/>
            </a:xfrm>
            <a:custGeom>
              <a:avLst/>
              <a:gdLst>
                <a:gd name="T0" fmla="*/ 0 w 21600"/>
                <a:gd name="T1" fmla="*/ 0 h 43131"/>
                <a:gd name="T2" fmla="*/ 0 w 21600"/>
                <a:gd name="T3" fmla="*/ 0 h 43131"/>
                <a:gd name="T4" fmla="*/ 0 w 21600"/>
                <a:gd name="T5" fmla="*/ 0 h 43131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31"/>
                <a:gd name="T11" fmla="*/ 21600 w 21600"/>
                <a:gd name="T12" fmla="*/ 43131 h 431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31" fill="none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</a:path>
                <a:path w="21600" h="43131" stroke="0" extrusionOk="0">
                  <a:moveTo>
                    <a:pt x="1342" y="-1"/>
                  </a:moveTo>
                  <a:cubicBezTo>
                    <a:pt x="12728" y="708"/>
                    <a:pt x="21600" y="10149"/>
                    <a:pt x="21600" y="21558"/>
                  </a:cubicBezTo>
                  <a:cubicBezTo>
                    <a:pt x="21600" y="33067"/>
                    <a:pt x="12574" y="42556"/>
                    <a:pt x="1079" y="43131"/>
                  </a:cubicBezTo>
                  <a:lnTo>
                    <a:pt x="0" y="21558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IN"/>
            </a:p>
          </p:txBody>
        </p:sp>
      </p:grpSp>
      <p:cxnSp>
        <p:nvCxnSpPr>
          <p:cNvPr id="79" name="Straight Arrow Connector 78"/>
          <p:cNvCxnSpPr/>
          <p:nvPr/>
        </p:nvCxnSpPr>
        <p:spPr>
          <a:xfrm rot="5400000" flipH="1" flipV="1">
            <a:off x="2953530" y="3786190"/>
            <a:ext cx="428628" cy="1588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5400000" flipH="1" flipV="1">
            <a:off x="2954324" y="3071016"/>
            <a:ext cx="428628" cy="1588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rot="5400000" flipH="1" flipV="1">
            <a:off x="2954324" y="2428074"/>
            <a:ext cx="428628" cy="1588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309662" y="1928802"/>
            <a:ext cx="714380" cy="1588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309794" y="1928802"/>
            <a:ext cx="714380" cy="1588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238488" y="1928802"/>
            <a:ext cx="714380" cy="1588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rot="5400000">
            <a:off x="4058437" y="2893215"/>
            <a:ext cx="643736" cy="794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rot="5400000">
            <a:off x="4059231" y="3821909"/>
            <a:ext cx="643736" cy="794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rot="10800000">
            <a:off x="3238488" y="5072074"/>
            <a:ext cx="642942" cy="1588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rot="10800000">
            <a:off x="2381232" y="5072074"/>
            <a:ext cx="642942" cy="1588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rot="10800000">
            <a:off x="1523976" y="5072074"/>
            <a:ext cx="642942" cy="1588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rot="10800000">
            <a:off x="7453330" y="4857760"/>
            <a:ext cx="642942" cy="1588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rot="10800000">
            <a:off x="6596074" y="4857760"/>
            <a:ext cx="642942" cy="1588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rot="10800000">
            <a:off x="5738818" y="4857760"/>
            <a:ext cx="642942" cy="1588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5453066" y="1928802"/>
            <a:ext cx="714380" cy="1588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453198" y="1928802"/>
            <a:ext cx="714380" cy="1588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381892" y="1928802"/>
            <a:ext cx="714380" cy="1588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rot="5400000" flipH="1" flipV="1">
            <a:off x="4631529" y="3964785"/>
            <a:ext cx="642148" cy="794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rot="5400000" flipH="1" flipV="1">
            <a:off x="4631529" y="3035297"/>
            <a:ext cx="642148" cy="794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862879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10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74 -2.08189E-7 C 0.16766 -2.08189E-7 0.22376 0.02591 0.22376 0.05783 C 0.22376 0.08975 0.16766 0.11589 0.09874 0.11589 C 0.02982 0.11589 -0.02628 0.08975 -0.02628 0.05783 C -0.02628 0.02591 0.02982 -2.08189E-7 0.09874 -2.08189E-7 Z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10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74 -4.50844E-6 C 0.16766 -4.50844E-6 0.22376 0.02591 0.22376 0.05783 C 0.22376 0.08976 0.16766 0.1159 0.09874 0.1159 C 0.02982 0.1159 -0.02628 0.08976 -0.02628 0.05783 C -0.02628 0.02591 0.02982 -4.50844E-6 0.09874 -4.50844E-6 Z " pathEditMode="relative" rAng="0" ptsTypes="fffff">
                                      <p:cBhvr>
                                        <p:cTn id="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10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74 4.3257E-7 C 0.16766 4.3257E-7 0.22376 0.02591 0.22376 0.05783 C 0.22376 0.08975 0.16766 0.11589 0.09874 0.11589 C 0.02982 0.11589 -0.02628 0.08975 -0.02628 0.05783 C -0.02628 0.02591 0.02982 4.3257E-7 0.09874 4.3257E-7 Z " pathEditMode="relative" rAng="0" ptsTypes="fffff">
                                      <p:cBhvr>
                                        <p:cTn id="10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4513trimmed-000-Mutual_Inductance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95282" y="285728"/>
            <a:ext cx="8572560" cy="6429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7446</TotalTime>
  <Words>525</Words>
  <Application>Microsoft Office PowerPoint</Application>
  <PresentationFormat>A4 Paper (210x297 mm)</PresentationFormat>
  <Paragraphs>220</Paragraphs>
  <Slides>38</Slides>
  <Notes>4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Arial Black</vt:lpstr>
      <vt:lpstr>Calibri</vt:lpstr>
      <vt:lpstr>Calibri Light</vt:lpstr>
      <vt:lpstr>Impact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AIR CORE TRANSFORMER</vt:lpstr>
      <vt:lpstr>    IRON CORE TRANSFORMER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 p computer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shirish</dc:creator>
  <cp:lastModifiedBy>Ajay Chahar</cp:lastModifiedBy>
  <cp:revision>324</cp:revision>
  <dcterms:created xsi:type="dcterms:W3CDTF">2006-12-18T11:48:59Z</dcterms:created>
  <dcterms:modified xsi:type="dcterms:W3CDTF">2019-11-25T03:57:31Z</dcterms:modified>
</cp:coreProperties>
</file>